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8" r:id="rId3"/>
    <p:sldId id="257" r:id="rId4"/>
    <p:sldId id="280" r:id="rId5"/>
    <p:sldId id="281" r:id="rId6"/>
    <p:sldId id="282" r:id="rId7"/>
    <p:sldId id="283" r:id="rId8"/>
    <p:sldId id="284" r:id="rId9"/>
    <p:sldId id="285" r:id="rId10"/>
    <p:sldId id="286" r:id="rId11"/>
    <p:sldId id="287" r:id="rId12"/>
    <p:sldId id="288" r:id="rId13"/>
    <p:sldId id="289" r:id="rId14"/>
    <p:sldId id="290" r:id="rId15"/>
    <p:sldId id="279" r:id="rId16"/>
    <p:sldId id="259" r:id="rId17"/>
    <p:sldId id="258" r:id="rId18"/>
    <p:sldId id="260" r:id="rId19"/>
    <p:sldId id="261" r:id="rId20"/>
    <p:sldId id="263" r:id="rId21"/>
    <p:sldId id="262" r:id="rId22"/>
    <p:sldId id="264" r:id="rId23"/>
    <p:sldId id="265" r:id="rId24"/>
    <p:sldId id="266" r:id="rId25"/>
    <p:sldId id="267" r:id="rId26"/>
    <p:sldId id="268" r:id="rId27"/>
    <p:sldId id="275" r:id="rId28"/>
    <p:sldId id="276" r:id="rId29"/>
    <p:sldId id="277" r:id="rId30"/>
    <p:sldId id="29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facebook.com/orangecountyrosesocie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2" y="2514600"/>
            <a:ext cx="9099579" cy="2262781"/>
          </a:xfrm>
        </p:spPr>
        <p:txBody>
          <a:bodyPr>
            <a:noAutofit/>
          </a:bodyPr>
          <a:lstStyle/>
          <a:p>
            <a:r>
              <a:rPr lang="en-US" sz="7200" dirty="0" smtClean="0">
                <a:solidFill>
                  <a:schemeClr val="tx1"/>
                </a:solidFill>
              </a:rPr>
              <a:t>Sharing the Beauty of Roses with Photos and Arrangements</a:t>
            </a:r>
            <a:endParaRPr lang="en-US" sz="7200" dirty="0">
              <a:solidFill>
                <a:schemeClr val="tx1"/>
              </a:solidFill>
            </a:endParaRPr>
          </a:p>
        </p:txBody>
      </p:sp>
      <p:sp>
        <p:nvSpPr>
          <p:cNvPr id="3" name="Subtitle 2"/>
          <p:cNvSpPr>
            <a:spLocks noGrp="1"/>
          </p:cNvSpPr>
          <p:nvPr>
            <p:ph type="subTitle" idx="1"/>
          </p:nvPr>
        </p:nvSpPr>
        <p:spPr/>
        <p:txBody>
          <a:bodyPr>
            <a:normAutofit/>
          </a:bodyPr>
          <a:lstStyle/>
          <a:p>
            <a:r>
              <a:rPr lang="en-US" sz="4000" dirty="0" smtClean="0">
                <a:solidFill>
                  <a:schemeClr val="tx1">
                    <a:lumMod val="75000"/>
                    <a:lumOff val="25000"/>
                  </a:schemeClr>
                </a:solidFill>
              </a:rPr>
              <a:t>Getting Started</a:t>
            </a:r>
            <a:endParaRPr lang="en-US" sz="4000" dirty="0">
              <a:solidFill>
                <a:schemeClr val="tx1">
                  <a:lumMod val="75000"/>
                  <a:lumOff val="25000"/>
                </a:schemeClr>
              </a:solidFill>
            </a:endParaRPr>
          </a:p>
        </p:txBody>
      </p:sp>
    </p:spTree>
    <p:extLst>
      <p:ext uri="{BB962C8B-B14F-4D97-AF65-F5344CB8AC3E}">
        <p14:creationId xmlns:p14="http://schemas.microsoft.com/office/powerpoint/2010/main" val="379374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8864"/>
          </a:xfrm>
        </p:spPr>
        <p:txBody>
          <a:bodyPr/>
          <a:lstStyle/>
          <a:p>
            <a:r>
              <a:rPr lang="en-US" dirty="0" smtClean="0">
                <a:solidFill>
                  <a:schemeClr val="tx1"/>
                </a:solidFill>
              </a:rPr>
              <a:t>Photography and Composition</a:t>
            </a:r>
            <a:endParaRPr lang="en-US" dirty="0">
              <a:solidFill>
                <a:schemeClr val="tx1"/>
              </a:solidFill>
            </a:endParaRPr>
          </a:p>
        </p:txBody>
      </p:sp>
      <p:sp>
        <p:nvSpPr>
          <p:cNvPr id="3" name="Content Placeholder 2"/>
          <p:cNvSpPr>
            <a:spLocks noGrp="1"/>
          </p:cNvSpPr>
          <p:nvPr>
            <p:ph idx="1"/>
          </p:nvPr>
        </p:nvSpPr>
        <p:spPr>
          <a:xfrm>
            <a:off x="2589212" y="1362973"/>
            <a:ext cx="4182524" cy="5098212"/>
          </a:xfrm>
        </p:spPr>
        <p:txBody>
          <a:bodyPr>
            <a:normAutofit/>
          </a:bodyPr>
          <a:lstStyle/>
          <a:p>
            <a:pPr marL="0" indent="0">
              <a:buNone/>
            </a:pPr>
            <a:r>
              <a:rPr lang="en-US" dirty="0" smtClean="0">
                <a:solidFill>
                  <a:schemeClr val="tx1"/>
                </a:solidFill>
              </a:rPr>
              <a:t>Rule of thirds in composing a photograph:  In a grid with two equally-spaced horizontal and vertical lines, position main focal points along the gridline or with dominance in one third of the area. “Power points” are places where grid lines intersect.  Decide what are the main points of interest in your photo and place them appropriately along the grid lines. Some cameras offer internal grid overlays in viewfinder.  NOT the only rule or guideline, but helpful in starting to think about how to compose photos.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891" y="1362973"/>
            <a:ext cx="4183147" cy="5227501"/>
          </a:xfrm>
          <a:prstGeom prst="rect">
            <a:avLst/>
          </a:prstGeom>
        </p:spPr>
      </p:pic>
    </p:spTree>
    <p:extLst>
      <p:ext uri="{BB962C8B-B14F-4D97-AF65-F5344CB8AC3E}">
        <p14:creationId xmlns:p14="http://schemas.microsoft.com/office/powerpoint/2010/main" val="628919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8864"/>
          </a:xfrm>
        </p:spPr>
        <p:txBody>
          <a:bodyPr/>
          <a:lstStyle/>
          <a:p>
            <a:r>
              <a:rPr lang="en-US" dirty="0" smtClean="0">
                <a:solidFill>
                  <a:schemeClr val="tx1"/>
                </a:solidFill>
              </a:rPr>
              <a:t>Photography and Composition</a:t>
            </a:r>
            <a:endParaRPr lang="en-US" dirty="0">
              <a:solidFill>
                <a:schemeClr val="tx1"/>
              </a:solidFill>
            </a:endParaRPr>
          </a:p>
        </p:txBody>
      </p:sp>
      <p:sp>
        <p:nvSpPr>
          <p:cNvPr id="5" name="Content Placeholder 4"/>
          <p:cNvSpPr txBox="1">
            <a:spLocks noGrp="1"/>
          </p:cNvSpPr>
          <p:nvPr>
            <p:ph idx="1"/>
          </p:nvPr>
        </p:nvSpPr>
        <p:spPr>
          <a:xfrm>
            <a:off x="2589212" y="1363663"/>
            <a:ext cx="8435345" cy="3046988"/>
          </a:xfrm>
          <a:prstGeom prst="rect">
            <a:avLst/>
          </a:prstGeom>
          <a:noFill/>
        </p:spPr>
        <p:txBody>
          <a:bodyPr wrap="square" rtlCol="0">
            <a:spAutoFit/>
          </a:bodyPr>
          <a:lstStyle/>
          <a:p>
            <a:r>
              <a:rPr lang="en-US" sz="2400" u="sng" dirty="0" smtClean="0">
                <a:solidFill>
                  <a:schemeClr val="tx1"/>
                </a:solidFill>
              </a:rPr>
              <a:t>Exercise #4</a:t>
            </a:r>
            <a:r>
              <a:rPr lang="en-US" sz="2400" dirty="0" smtClean="0">
                <a:solidFill>
                  <a:schemeClr val="tx1"/>
                </a:solidFill>
              </a:rPr>
              <a:t>: Pick a particular bloom or spray at its peak.  Take a picture of the bloom from several angles and at several distances – different sides, as a part of the larger bush, from the top, perhaps even from underneath. Think about where you are positioning the bloom in the viewfinder and composing the shot, then compare the photos you have taken.</a:t>
            </a:r>
            <a:endParaRPr lang="en-US" sz="24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359" y="4494362"/>
            <a:ext cx="2397022" cy="19176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970" y="4183811"/>
            <a:ext cx="1782914" cy="22281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473" y="4652190"/>
            <a:ext cx="2200008" cy="175978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165" y="4652190"/>
            <a:ext cx="2080167" cy="1759789"/>
          </a:xfrm>
          <a:prstGeom prst="rect">
            <a:avLst/>
          </a:prstGeom>
        </p:spPr>
      </p:pic>
      <p:sp>
        <p:nvSpPr>
          <p:cNvPr id="10" name="TextBox 9"/>
          <p:cNvSpPr txBox="1"/>
          <p:nvPr/>
        </p:nvSpPr>
        <p:spPr>
          <a:xfrm>
            <a:off x="6968473" y="4241374"/>
            <a:ext cx="3661580" cy="338554"/>
          </a:xfrm>
          <a:prstGeom prst="rect">
            <a:avLst/>
          </a:prstGeom>
          <a:noFill/>
        </p:spPr>
        <p:txBody>
          <a:bodyPr wrap="none" rtlCol="0">
            <a:spAutoFit/>
          </a:bodyPr>
          <a:lstStyle/>
          <a:p>
            <a:r>
              <a:rPr lang="en-US" sz="1600" dirty="0" smtClean="0"/>
              <a:t>Left: Dainty Bess, Right: </a:t>
            </a:r>
            <a:r>
              <a:rPr lang="en-US" sz="1600" dirty="0" err="1" smtClean="0"/>
              <a:t>Daybreaker</a:t>
            </a:r>
            <a:endParaRPr lang="en-US" sz="1600" dirty="0"/>
          </a:p>
        </p:txBody>
      </p:sp>
    </p:spTree>
    <p:extLst>
      <p:ext uri="{BB962C8B-B14F-4D97-AF65-F5344CB8AC3E}">
        <p14:creationId xmlns:p14="http://schemas.microsoft.com/office/powerpoint/2010/main" val="237034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8864"/>
          </a:xfrm>
        </p:spPr>
        <p:txBody>
          <a:bodyPr/>
          <a:lstStyle/>
          <a:p>
            <a:r>
              <a:rPr lang="en-US" dirty="0" smtClean="0">
                <a:solidFill>
                  <a:schemeClr val="tx1"/>
                </a:solidFill>
              </a:rPr>
              <a:t>Editing Your Photos</a:t>
            </a:r>
            <a:endParaRPr lang="en-US" dirty="0">
              <a:solidFill>
                <a:schemeClr val="tx1"/>
              </a:solidFill>
            </a:endParaRPr>
          </a:p>
        </p:txBody>
      </p:sp>
      <p:sp>
        <p:nvSpPr>
          <p:cNvPr id="5" name="Content Placeholder 4"/>
          <p:cNvSpPr txBox="1">
            <a:spLocks noGrp="1"/>
          </p:cNvSpPr>
          <p:nvPr>
            <p:ph idx="1"/>
          </p:nvPr>
        </p:nvSpPr>
        <p:spPr>
          <a:xfrm>
            <a:off x="2589212" y="1363663"/>
            <a:ext cx="8435345" cy="5242461"/>
          </a:xfrm>
          <a:prstGeom prst="rect">
            <a:avLst/>
          </a:prstGeom>
          <a:noFill/>
        </p:spPr>
        <p:txBody>
          <a:bodyPr wrap="square" rtlCol="0">
            <a:spAutoFit/>
          </a:bodyPr>
          <a:lstStyle/>
          <a:p>
            <a:r>
              <a:rPr lang="en-US" sz="2000" dirty="0" smtClean="0">
                <a:solidFill>
                  <a:schemeClr val="tx1"/>
                </a:solidFill>
              </a:rPr>
              <a:t>Whether on a camera or cellphone, it is difficult to see all the details in a photo by simply looking at a small image.</a:t>
            </a:r>
          </a:p>
          <a:p>
            <a:r>
              <a:rPr lang="en-US" sz="2000" dirty="0" smtClean="0">
                <a:solidFill>
                  <a:schemeClr val="tx1"/>
                </a:solidFill>
              </a:rPr>
              <a:t>When concentrating on the flower or flowers, you may miss an out-of-place stem, something in the background detracting from a photo or discolored or damaged leaves.</a:t>
            </a:r>
          </a:p>
          <a:p>
            <a:r>
              <a:rPr lang="en-US" sz="2000" dirty="0" smtClean="0">
                <a:solidFill>
                  <a:schemeClr val="tx1"/>
                </a:solidFill>
              </a:rPr>
              <a:t>In my opinion, best review and editing of photographs is done on a larger screen, particularly on a computer.</a:t>
            </a:r>
          </a:p>
          <a:p>
            <a:r>
              <a:rPr lang="en-US" sz="2000" dirty="0" smtClean="0">
                <a:solidFill>
                  <a:schemeClr val="tx1"/>
                </a:solidFill>
              </a:rPr>
              <a:t>PC Mag lists the following as the best photo editing software:</a:t>
            </a:r>
          </a:p>
          <a:p>
            <a:pPr lvl="1"/>
            <a:r>
              <a:rPr lang="en-US" sz="1800" dirty="0" smtClean="0">
                <a:solidFill>
                  <a:schemeClr val="tx1"/>
                </a:solidFill>
              </a:rPr>
              <a:t>Adobe </a:t>
            </a:r>
            <a:r>
              <a:rPr lang="en-US" sz="1800" dirty="0" err="1" smtClean="0">
                <a:solidFill>
                  <a:schemeClr val="tx1"/>
                </a:solidFill>
              </a:rPr>
              <a:t>Lightroom</a:t>
            </a:r>
            <a:r>
              <a:rPr lang="en-US" sz="1800" dirty="0" smtClean="0">
                <a:solidFill>
                  <a:schemeClr val="tx1"/>
                </a:solidFill>
              </a:rPr>
              <a:t> and Adobe </a:t>
            </a:r>
            <a:r>
              <a:rPr lang="en-US" sz="1800" dirty="0" err="1" smtClean="0">
                <a:solidFill>
                  <a:schemeClr val="tx1"/>
                </a:solidFill>
              </a:rPr>
              <a:t>Lightroom</a:t>
            </a:r>
            <a:r>
              <a:rPr lang="en-US" sz="1800" dirty="0" smtClean="0">
                <a:solidFill>
                  <a:schemeClr val="tx1"/>
                </a:solidFill>
              </a:rPr>
              <a:t> Classic</a:t>
            </a:r>
          </a:p>
          <a:p>
            <a:pPr lvl="1"/>
            <a:r>
              <a:rPr lang="en-US" sz="1800" dirty="0" smtClean="0">
                <a:solidFill>
                  <a:schemeClr val="tx1"/>
                </a:solidFill>
              </a:rPr>
              <a:t>Adobe Photoshop, Photoshop Elements (listed as best for hobbyists) and Photoshop Express (mobile Photoshop tools)</a:t>
            </a:r>
          </a:p>
          <a:p>
            <a:pPr lvl="1"/>
            <a:r>
              <a:rPr lang="en-US" sz="1800" dirty="0" err="1" smtClean="0">
                <a:solidFill>
                  <a:schemeClr val="tx1"/>
                </a:solidFill>
              </a:rPr>
              <a:t>DxO</a:t>
            </a:r>
            <a:r>
              <a:rPr lang="en-US" sz="1800" dirty="0" smtClean="0">
                <a:solidFill>
                  <a:schemeClr val="tx1"/>
                </a:solidFill>
              </a:rPr>
              <a:t> </a:t>
            </a:r>
            <a:r>
              <a:rPr lang="en-US" sz="1800" dirty="0" err="1" smtClean="0">
                <a:solidFill>
                  <a:schemeClr val="tx1"/>
                </a:solidFill>
              </a:rPr>
              <a:t>PhotoLab</a:t>
            </a:r>
            <a:endParaRPr lang="en-US" sz="1800" dirty="0" smtClean="0">
              <a:solidFill>
                <a:schemeClr val="tx1"/>
              </a:solidFill>
            </a:endParaRPr>
          </a:p>
          <a:p>
            <a:pPr lvl="1"/>
            <a:r>
              <a:rPr lang="en-US" sz="1800" dirty="0" smtClean="0">
                <a:solidFill>
                  <a:schemeClr val="tx1"/>
                </a:solidFill>
              </a:rPr>
              <a:t>Corel </a:t>
            </a:r>
            <a:r>
              <a:rPr lang="en-US" sz="1800" dirty="0" err="1" smtClean="0">
                <a:solidFill>
                  <a:schemeClr val="tx1"/>
                </a:solidFill>
              </a:rPr>
              <a:t>PaintShop</a:t>
            </a:r>
            <a:r>
              <a:rPr lang="en-US" sz="1800" dirty="0" smtClean="0">
                <a:solidFill>
                  <a:schemeClr val="tx1"/>
                </a:solidFill>
              </a:rPr>
              <a:t> Pro (listed as best for budget-conscious editors)</a:t>
            </a:r>
          </a:p>
          <a:p>
            <a:pPr lvl="1"/>
            <a:r>
              <a:rPr lang="en-US" sz="1800" dirty="0" smtClean="0">
                <a:solidFill>
                  <a:schemeClr val="tx1"/>
                </a:solidFill>
              </a:rPr>
              <a:t>Others include </a:t>
            </a:r>
            <a:r>
              <a:rPr lang="en-US" sz="1800" dirty="0" err="1" smtClean="0">
                <a:solidFill>
                  <a:schemeClr val="tx1"/>
                </a:solidFill>
              </a:rPr>
              <a:t>CyberLink</a:t>
            </a:r>
            <a:r>
              <a:rPr lang="en-US" sz="1800" dirty="0" smtClean="0">
                <a:solidFill>
                  <a:schemeClr val="tx1"/>
                </a:solidFill>
              </a:rPr>
              <a:t> Photo Director, Capture One Pro</a:t>
            </a:r>
            <a:endParaRPr lang="en-US" sz="1800" dirty="0">
              <a:solidFill>
                <a:schemeClr val="tx1"/>
              </a:solidFill>
            </a:endParaRPr>
          </a:p>
        </p:txBody>
      </p:sp>
    </p:spTree>
    <p:extLst>
      <p:ext uri="{BB962C8B-B14F-4D97-AF65-F5344CB8AC3E}">
        <p14:creationId xmlns:p14="http://schemas.microsoft.com/office/powerpoint/2010/main" val="408961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8864"/>
          </a:xfrm>
        </p:spPr>
        <p:txBody>
          <a:bodyPr/>
          <a:lstStyle/>
          <a:p>
            <a:r>
              <a:rPr lang="en-US" dirty="0" smtClean="0">
                <a:solidFill>
                  <a:schemeClr val="tx1"/>
                </a:solidFill>
              </a:rPr>
              <a:t>Editing Your Photos</a:t>
            </a:r>
            <a:endParaRPr lang="en-US" dirty="0">
              <a:solidFill>
                <a:schemeClr val="tx1"/>
              </a:solidFill>
            </a:endParaRPr>
          </a:p>
        </p:txBody>
      </p:sp>
      <p:sp>
        <p:nvSpPr>
          <p:cNvPr id="5" name="Content Placeholder 4"/>
          <p:cNvSpPr txBox="1">
            <a:spLocks noGrp="1"/>
          </p:cNvSpPr>
          <p:nvPr>
            <p:ph idx="1"/>
          </p:nvPr>
        </p:nvSpPr>
        <p:spPr>
          <a:xfrm>
            <a:off x="2589212" y="1363663"/>
            <a:ext cx="8435345" cy="2852063"/>
          </a:xfrm>
          <a:prstGeom prst="rect">
            <a:avLst/>
          </a:prstGeom>
          <a:noFill/>
        </p:spPr>
        <p:txBody>
          <a:bodyPr wrap="square" rtlCol="0">
            <a:spAutoFit/>
          </a:bodyPr>
          <a:lstStyle/>
          <a:p>
            <a:r>
              <a:rPr lang="en-US" sz="2000" dirty="0" smtClean="0">
                <a:solidFill>
                  <a:schemeClr val="tx1"/>
                </a:solidFill>
              </a:rPr>
              <a:t>You may need to use editing software to:</a:t>
            </a:r>
          </a:p>
          <a:p>
            <a:pPr lvl="1"/>
            <a:r>
              <a:rPr lang="en-US" sz="1800" dirty="0" smtClean="0">
                <a:solidFill>
                  <a:schemeClr val="tx1"/>
                </a:solidFill>
              </a:rPr>
              <a:t>Crop an image (such as for an 8x10 photo).  This also can be done at most commercial printing services such as Walgreens or Walmart, where you specify a size and are given an option for cropping the image</a:t>
            </a:r>
          </a:p>
          <a:p>
            <a:pPr lvl="1"/>
            <a:r>
              <a:rPr lang="en-US" sz="1800" dirty="0" smtClean="0">
                <a:solidFill>
                  <a:schemeClr val="tx1"/>
                </a:solidFill>
              </a:rPr>
              <a:t>Fix the focus.  An image should always be as crisp as possible</a:t>
            </a:r>
          </a:p>
          <a:p>
            <a:pPr lvl="1"/>
            <a:r>
              <a:rPr lang="en-US" sz="1800" dirty="0" smtClean="0">
                <a:solidFill>
                  <a:schemeClr val="tx1"/>
                </a:solidFill>
              </a:rPr>
              <a:t>Remove unwanted elements in the picture</a:t>
            </a:r>
          </a:p>
          <a:p>
            <a:pPr lvl="1"/>
            <a:r>
              <a:rPr lang="en-US" sz="1800" dirty="0" smtClean="0">
                <a:solidFill>
                  <a:schemeClr val="tx1"/>
                </a:solidFill>
              </a:rPr>
              <a:t>Fix color, contrast and other elements</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74597" y="4281098"/>
            <a:ext cx="3559115" cy="23727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830" y="4281098"/>
            <a:ext cx="2966491" cy="2372744"/>
          </a:xfrm>
          <a:prstGeom prst="rect">
            <a:avLst/>
          </a:prstGeom>
        </p:spPr>
      </p:pic>
    </p:spTree>
    <p:extLst>
      <p:ext uri="{BB962C8B-B14F-4D97-AF65-F5344CB8AC3E}">
        <p14:creationId xmlns:p14="http://schemas.microsoft.com/office/powerpoint/2010/main" val="156794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8864"/>
          </a:xfrm>
        </p:spPr>
        <p:txBody>
          <a:bodyPr/>
          <a:lstStyle/>
          <a:p>
            <a:r>
              <a:rPr lang="en-US" dirty="0" smtClean="0">
                <a:solidFill>
                  <a:schemeClr val="tx1"/>
                </a:solidFill>
              </a:rPr>
              <a:t>Printing Photos and Other Thoughts</a:t>
            </a:r>
            <a:endParaRPr lang="en-US" dirty="0">
              <a:solidFill>
                <a:schemeClr val="tx1"/>
              </a:solidFill>
            </a:endParaRPr>
          </a:p>
        </p:txBody>
      </p:sp>
      <p:sp>
        <p:nvSpPr>
          <p:cNvPr id="5" name="Content Placeholder 4"/>
          <p:cNvSpPr txBox="1">
            <a:spLocks noGrp="1"/>
          </p:cNvSpPr>
          <p:nvPr>
            <p:ph idx="1"/>
          </p:nvPr>
        </p:nvSpPr>
        <p:spPr>
          <a:xfrm>
            <a:off x="2589212" y="1363663"/>
            <a:ext cx="8435345" cy="4867999"/>
          </a:xfrm>
          <a:prstGeom prst="rect">
            <a:avLst/>
          </a:prstGeom>
          <a:noFill/>
        </p:spPr>
        <p:txBody>
          <a:bodyPr wrap="square" rtlCol="0">
            <a:spAutoFit/>
          </a:bodyPr>
          <a:lstStyle/>
          <a:p>
            <a:r>
              <a:rPr lang="en-US" sz="2000" dirty="0" smtClean="0">
                <a:solidFill>
                  <a:schemeClr val="tx1"/>
                </a:solidFill>
              </a:rPr>
              <a:t>A frequent question: Where can I get my photos printed?</a:t>
            </a:r>
          </a:p>
          <a:p>
            <a:pPr lvl="1"/>
            <a:r>
              <a:rPr lang="en-US" sz="1800" dirty="0" smtClean="0">
                <a:solidFill>
                  <a:schemeClr val="tx1"/>
                </a:solidFill>
              </a:rPr>
              <a:t>Check Walmart, Walgreens and CVS or camera stores</a:t>
            </a:r>
          </a:p>
          <a:p>
            <a:pPr lvl="1"/>
            <a:r>
              <a:rPr lang="en-US" sz="1800" dirty="0" smtClean="0">
                <a:solidFill>
                  <a:schemeClr val="tx1"/>
                </a:solidFill>
              </a:rPr>
              <a:t>Costco no longer offers photo printing; the have shifted everything to </a:t>
            </a:r>
            <a:r>
              <a:rPr lang="en-US" sz="1800" dirty="0" err="1" smtClean="0">
                <a:solidFill>
                  <a:schemeClr val="tx1"/>
                </a:solidFill>
              </a:rPr>
              <a:t>Shutterfly</a:t>
            </a:r>
            <a:endParaRPr lang="en-US" sz="1800" dirty="0" smtClean="0">
              <a:solidFill>
                <a:schemeClr val="tx1"/>
              </a:solidFill>
            </a:endParaRPr>
          </a:p>
          <a:p>
            <a:pPr lvl="1"/>
            <a:r>
              <a:rPr lang="en-US" sz="1800" dirty="0" smtClean="0">
                <a:solidFill>
                  <a:schemeClr val="tx1"/>
                </a:solidFill>
              </a:rPr>
              <a:t>Always check to see if there is something in the process that says “Auto Correct” (or something similar). If you have used photo editing software to create a photo exactly as you would like it to be, be sure to uncheck “Auto Correct” or the printing machine may make changes to the image as it thinks it should be. </a:t>
            </a:r>
          </a:p>
          <a:p>
            <a:r>
              <a:rPr lang="en-US" sz="2000" dirty="0" smtClean="0">
                <a:solidFill>
                  <a:schemeClr val="tx1"/>
                </a:solidFill>
              </a:rPr>
              <a:t>What can you do with your photos?</a:t>
            </a:r>
          </a:p>
          <a:p>
            <a:pPr lvl="1"/>
            <a:r>
              <a:rPr lang="en-US" sz="1800" dirty="0" smtClean="0">
                <a:solidFill>
                  <a:schemeClr val="tx1"/>
                </a:solidFill>
              </a:rPr>
              <a:t>Make something for yourself or a friend with a service like </a:t>
            </a:r>
            <a:r>
              <a:rPr lang="en-US" sz="1800" dirty="0" err="1" smtClean="0">
                <a:solidFill>
                  <a:schemeClr val="tx1"/>
                </a:solidFill>
              </a:rPr>
              <a:t>Shutterfly</a:t>
            </a:r>
            <a:r>
              <a:rPr lang="en-US" sz="1800" dirty="0" smtClean="0">
                <a:solidFill>
                  <a:schemeClr val="tx1"/>
                </a:solidFill>
              </a:rPr>
              <a:t>.</a:t>
            </a:r>
          </a:p>
          <a:p>
            <a:pPr lvl="1"/>
            <a:r>
              <a:rPr lang="en-US" sz="1800" dirty="0" smtClean="0">
                <a:solidFill>
                  <a:schemeClr val="tx1"/>
                </a:solidFill>
              </a:rPr>
              <a:t>ENTER YOUR PHOTOS IN A ROSE SHOW OR ARS COMPETITION!</a:t>
            </a:r>
          </a:p>
          <a:p>
            <a:pPr lvl="2"/>
            <a:r>
              <a:rPr lang="en-US" sz="1600" dirty="0" smtClean="0">
                <a:solidFill>
                  <a:schemeClr val="tx1"/>
                </a:solidFill>
              </a:rPr>
              <a:t>Rose show photos must be matted at 11x14 inches; pay attention to the details in the program schedule on judging criteria and categories.</a:t>
            </a:r>
          </a:p>
        </p:txBody>
      </p:sp>
    </p:spTree>
    <p:extLst>
      <p:ext uri="{BB962C8B-B14F-4D97-AF65-F5344CB8AC3E}">
        <p14:creationId xmlns:p14="http://schemas.microsoft.com/office/powerpoint/2010/main" val="1769628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Getting Started with Arrangements</a:t>
            </a:r>
            <a:endParaRPr lang="en-US" dirty="0">
              <a:solidFill>
                <a:schemeClr val="tx1"/>
              </a:solidFill>
            </a:endParaRPr>
          </a:p>
        </p:txBody>
      </p:sp>
      <p:sp>
        <p:nvSpPr>
          <p:cNvPr id="3" name="Content Placeholder 2"/>
          <p:cNvSpPr>
            <a:spLocks noGrp="1"/>
          </p:cNvSpPr>
          <p:nvPr>
            <p:ph idx="1"/>
          </p:nvPr>
        </p:nvSpPr>
        <p:spPr>
          <a:xfrm>
            <a:off x="2589212" y="1535502"/>
            <a:ext cx="8915400" cy="4375720"/>
          </a:xfrm>
        </p:spPr>
        <p:txBody>
          <a:bodyPr/>
          <a:lstStyle/>
          <a:p>
            <a:r>
              <a:rPr lang="en-US" dirty="0" smtClean="0">
                <a:solidFill>
                  <a:schemeClr val="tx1"/>
                </a:solidFill>
              </a:rPr>
              <a:t>Disclaimer: Your speaker tonight has no formal training in floral arrangement but close to two decades of experience in arranging flowers for both ARS rose shows and the Orange County Fair.</a:t>
            </a:r>
          </a:p>
          <a:p>
            <a:r>
              <a:rPr lang="en-US" dirty="0" smtClean="0">
                <a:solidFill>
                  <a:schemeClr val="tx1"/>
                </a:solidFill>
              </a:rPr>
              <a:t>Everyone puts roses in a vase, but think of how nice it would be to make arrangements for your own home and also to give to friends/family as gifts!  And then . . . why not enter your arrangements in a show?</a:t>
            </a:r>
          </a:p>
          <a:p>
            <a:r>
              <a:rPr lang="en-US" dirty="0" smtClean="0">
                <a:solidFill>
                  <a:schemeClr val="tx1"/>
                </a:solidFill>
              </a:rPr>
              <a:t>Be ready to put on many hats.  In creating arrangements you will be:</a:t>
            </a:r>
          </a:p>
          <a:p>
            <a:pPr lvl="1"/>
            <a:r>
              <a:rPr lang="en-US" dirty="0" smtClean="0">
                <a:solidFill>
                  <a:schemeClr val="tx1"/>
                </a:solidFill>
              </a:rPr>
              <a:t>Part rose/flower expert</a:t>
            </a:r>
          </a:p>
          <a:p>
            <a:pPr lvl="1"/>
            <a:r>
              <a:rPr lang="en-US" dirty="0" smtClean="0">
                <a:solidFill>
                  <a:schemeClr val="tx1"/>
                </a:solidFill>
              </a:rPr>
              <a:t>Part artist</a:t>
            </a:r>
          </a:p>
          <a:p>
            <a:pPr lvl="1"/>
            <a:r>
              <a:rPr lang="en-US" dirty="0" smtClean="0">
                <a:solidFill>
                  <a:schemeClr val="tx1"/>
                </a:solidFill>
              </a:rPr>
              <a:t>Part structural engineer</a:t>
            </a:r>
          </a:p>
          <a:p>
            <a:pPr lvl="1"/>
            <a:r>
              <a:rPr lang="en-US" dirty="0" smtClean="0">
                <a:solidFill>
                  <a:schemeClr val="tx1"/>
                </a:solidFill>
              </a:rPr>
              <a:t>Part floral designer</a:t>
            </a:r>
          </a:p>
          <a:p>
            <a:pPr lvl="1"/>
            <a:r>
              <a:rPr lang="en-US" dirty="0" smtClean="0">
                <a:solidFill>
                  <a:schemeClr val="tx1"/>
                </a:solidFill>
              </a:rPr>
              <a:t>Partly mystified (and sometimes frustrated), but that’s OK. Experience comes with practice and don’t be afraid to make mistakes.</a:t>
            </a:r>
            <a:endParaRPr lang="en-US" dirty="0">
              <a:solidFill>
                <a:schemeClr val="tx1"/>
              </a:solidFill>
            </a:endParaRPr>
          </a:p>
        </p:txBody>
      </p:sp>
    </p:spTree>
    <p:extLst>
      <p:ext uri="{BB962C8B-B14F-4D97-AF65-F5344CB8AC3E}">
        <p14:creationId xmlns:p14="http://schemas.microsoft.com/office/powerpoint/2010/main" val="2960686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73369"/>
          </a:xfrm>
        </p:spPr>
        <p:txBody>
          <a:bodyPr/>
          <a:lstStyle/>
          <a:p>
            <a:r>
              <a:rPr lang="en-US" dirty="0" smtClean="0">
                <a:solidFill>
                  <a:schemeClr val="tx1"/>
                </a:solidFill>
              </a:rPr>
              <a:t>Basic Equipment – Dried Arrangements</a:t>
            </a:r>
            <a:endParaRPr lang="en-US" dirty="0">
              <a:solidFill>
                <a:schemeClr val="tx1"/>
              </a:solidFill>
            </a:endParaRPr>
          </a:p>
        </p:txBody>
      </p:sp>
      <p:sp>
        <p:nvSpPr>
          <p:cNvPr id="3" name="Content Placeholder 2"/>
          <p:cNvSpPr>
            <a:spLocks noGrp="1"/>
          </p:cNvSpPr>
          <p:nvPr>
            <p:ph idx="1"/>
          </p:nvPr>
        </p:nvSpPr>
        <p:spPr>
          <a:xfrm>
            <a:off x="2589212" y="1397479"/>
            <a:ext cx="8591406" cy="4513743"/>
          </a:xfrm>
        </p:spPr>
        <p:txBody>
          <a:bodyPr>
            <a:normAutofit fontScale="92500" lnSpcReduction="10000"/>
          </a:bodyPr>
          <a:lstStyle/>
          <a:p>
            <a:r>
              <a:rPr lang="en-US" dirty="0" smtClean="0">
                <a:solidFill>
                  <a:schemeClr val="tx1"/>
                </a:solidFill>
              </a:rPr>
              <a:t>Roses or Other Flowers</a:t>
            </a:r>
          </a:p>
          <a:p>
            <a:pPr lvl="1"/>
            <a:r>
              <a:rPr lang="en-US" dirty="0" smtClean="0">
                <a:solidFill>
                  <a:schemeClr val="tx1"/>
                </a:solidFill>
              </a:rPr>
              <a:t>Use buds or open flowers depending on your choice for arrangements</a:t>
            </a:r>
          </a:p>
          <a:p>
            <a:pPr lvl="1"/>
            <a:r>
              <a:rPr lang="en-US" dirty="0" smtClean="0">
                <a:solidFill>
                  <a:schemeClr val="tx1"/>
                </a:solidFill>
              </a:rPr>
              <a:t>Open flowers should show form but not be too far open</a:t>
            </a:r>
          </a:p>
          <a:p>
            <a:pPr lvl="1"/>
            <a:r>
              <a:rPr lang="en-US" dirty="0" smtClean="0">
                <a:solidFill>
                  <a:schemeClr val="tx1"/>
                </a:solidFill>
              </a:rPr>
              <a:t>Best colors of roses for drying: yellow and pink; some peach/orange</a:t>
            </a:r>
          </a:p>
          <a:p>
            <a:pPr lvl="1"/>
            <a:r>
              <a:rPr lang="en-US" dirty="0" smtClean="0">
                <a:solidFill>
                  <a:schemeClr val="tx1"/>
                </a:solidFill>
              </a:rPr>
              <a:t>Flower will shrink in size when dried</a:t>
            </a:r>
            <a:endParaRPr lang="en-US" dirty="0">
              <a:solidFill>
                <a:schemeClr val="tx1"/>
              </a:solidFill>
            </a:endParaRPr>
          </a:p>
          <a:p>
            <a:r>
              <a:rPr lang="en-US" dirty="0" smtClean="0">
                <a:solidFill>
                  <a:schemeClr val="tx1"/>
                </a:solidFill>
              </a:rPr>
              <a:t>Drying Medium</a:t>
            </a:r>
          </a:p>
          <a:p>
            <a:pPr lvl="1"/>
            <a:r>
              <a:rPr lang="en-US" dirty="0" smtClean="0">
                <a:solidFill>
                  <a:schemeClr val="tx1"/>
                </a:solidFill>
              </a:rPr>
              <a:t>Air dry by hanging upside down in an area with good air circulation</a:t>
            </a:r>
          </a:p>
          <a:p>
            <a:pPr lvl="1"/>
            <a:r>
              <a:rPr lang="en-US" dirty="0" smtClean="0">
                <a:solidFill>
                  <a:schemeClr val="tx1"/>
                </a:solidFill>
              </a:rPr>
              <a:t>Silica Gel and an airtight container</a:t>
            </a:r>
          </a:p>
          <a:p>
            <a:r>
              <a:rPr lang="en-US" dirty="0" smtClean="0">
                <a:solidFill>
                  <a:schemeClr val="tx1"/>
                </a:solidFill>
              </a:rPr>
              <a:t>UV Floral Protectant Spray (once flowers are dried; some people say they use hairspray)</a:t>
            </a:r>
          </a:p>
          <a:p>
            <a:r>
              <a:rPr lang="en-US" dirty="0" smtClean="0">
                <a:solidFill>
                  <a:schemeClr val="tx1"/>
                </a:solidFill>
              </a:rPr>
              <a:t>Airtight box for storage in cool, dark space (toss in a small silica packet from time to time)</a:t>
            </a:r>
          </a:p>
          <a:p>
            <a:r>
              <a:rPr lang="en-US" dirty="0" smtClean="0">
                <a:solidFill>
                  <a:schemeClr val="tx1"/>
                </a:solidFill>
              </a:rPr>
              <a:t>Vase or container, small clippers for stems, and dry foam without water for arrangements</a:t>
            </a:r>
          </a:p>
        </p:txBody>
      </p:sp>
    </p:spTree>
    <p:extLst>
      <p:ext uri="{BB962C8B-B14F-4D97-AF65-F5344CB8AC3E}">
        <p14:creationId xmlns:p14="http://schemas.microsoft.com/office/powerpoint/2010/main" val="1695353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r>
              <a:rPr lang="en-US" dirty="0" smtClean="0">
                <a:solidFill>
                  <a:schemeClr val="tx1"/>
                </a:solidFill>
              </a:rPr>
              <a:t>Basic Equipment – Fresh Arrangements</a:t>
            </a:r>
            <a:endParaRPr lang="en-US" dirty="0">
              <a:solidFill>
                <a:schemeClr val="tx1"/>
              </a:solidFill>
            </a:endParaRPr>
          </a:p>
        </p:txBody>
      </p:sp>
      <p:sp>
        <p:nvSpPr>
          <p:cNvPr id="3" name="Content Placeholder 2"/>
          <p:cNvSpPr>
            <a:spLocks noGrp="1"/>
          </p:cNvSpPr>
          <p:nvPr>
            <p:ph idx="1"/>
          </p:nvPr>
        </p:nvSpPr>
        <p:spPr>
          <a:xfrm>
            <a:off x="2589212" y="1457864"/>
            <a:ext cx="8915400" cy="4453358"/>
          </a:xfrm>
        </p:spPr>
        <p:txBody>
          <a:bodyPr>
            <a:normAutofit fontScale="92500" lnSpcReduction="10000"/>
          </a:bodyPr>
          <a:lstStyle/>
          <a:p>
            <a:r>
              <a:rPr lang="en-US" dirty="0" smtClean="0">
                <a:solidFill>
                  <a:schemeClr val="tx1"/>
                </a:solidFill>
              </a:rPr>
              <a:t>Flowers (Roses) and Filler (Greenery or Other Plant Material)</a:t>
            </a:r>
          </a:p>
          <a:p>
            <a:pPr lvl="1"/>
            <a:r>
              <a:rPr lang="en-US" dirty="0" smtClean="0">
                <a:solidFill>
                  <a:schemeClr val="tx1"/>
                </a:solidFill>
              </a:rPr>
              <a:t>Know the characteristics of the rose(s) you want to use in an arrangement</a:t>
            </a:r>
          </a:p>
          <a:p>
            <a:pPr lvl="1"/>
            <a:r>
              <a:rPr lang="en-US" dirty="0" smtClean="0">
                <a:solidFill>
                  <a:schemeClr val="tx1"/>
                </a:solidFill>
              </a:rPr>
              <a:t>Choose the appropriate rose and filler material for the type of arrangement you wish to make. </a:t>
            </a:r>
            <a:r>
              <a:rPr lang="en-US" dirty="0">
                <a:solidFill>
                  <a:schemeClr val="tx1"/>
                </a:solidFill>
              </a:rPr>
              <a:t> </a:t>
            </a:r>
            <a:r>
              <a:rPr lang="en-US" dirty="0" smtClean="0">
                <a:solidFill>
                  <a:schemeClr val="tx1"/>
                </a:solidFill>
              </a:rPr>
              <a:t>To win awards in ARS shows, roses must be arranger-grown.</a:t>
            </a:r>
          </a:p>
          <a:p>
            <a:pPr lvl="1"/>
            <a:r>
              <a:rPr lang="en-US" dirty="0" smtClean="0">
                <a:solidFill>
                  <a:schemeClr val="tx1"/>
                </a:solidFill>
              </a:rPr>
              <a:t>Good sources for filler:  Your back yard, Trader Joe’s, grocery store (Ralphs/Albertsons), flower wholesalers, if any in your area</a:t>
            </a:r>
          </a:p>
          <a:p>
            <a:r>
              <a:rPr lang="en-US" dirty="0" smtClean="0">
                <a:solidFill>
                  <a:schemeClr val="tx1"/>
                </a:solidFill>
              </a:rPr>
              <a:t>Container</a:t>
            </a:r>
          </a:p>
          <a:p>
            <a:pPr lvl="1"/>
            <a:r>
              <a:rPr lang="en-US" dirty="0" smtClean="0">
                <a:solidFill>
                  <a:schemeClr val="tx1"/>
                </a:solidFill>
              </a:rPr>
              <a:t>Use a vase or other container appropriate for the type of arrangement (to be discussed in subsequent slides)</a:t>
            </a:r>
          </a:p>
          <a:p>
            <a:r>
              <a:rPr lang="en-US" dirty="0" smtClean="0">
                <a:solidFill>
                  <a:schemeClr val="tx1"/>
                </a:solidFill>
              </a:rPr>
              <a:t>Support medium and other supplies</a:t>
            </a:r>
          </a:p>
          <a:p>
            <a:pPr lvl="1"/>
            <a:r>
              <a:rPr lang="en-US" dirty="0" smtClean="0">
                <a:solidFill>
                  <a:schemeClr val="tx1"/>
                </a:solidFill>
              </a:rPr>
              <a:t>Floral foam (wet)</a:t>
            </a:r>
          </a:p>
          <a:p>
            <a:pPr lvl="1"/>
            <a:r>
              <a:rPr lang="en-US" dirty="0" smtClean="0">
                <a:solidFill>
                  <a:schemeClr val="tx1"/>
                </a:solidFill>
              </a:rPr>
              <a:t>Pin frog(s)</a:t>
            </a:r>
          </a:p>
          <a:p>
            <a:pPr lvl="1"/>
            <a:r>
              <a:rPr lang="en-US" dirty="0" smtClean="0">
                <a:solidFill>
                  <a:schemeClr val="tx1"/>
                </a:solidFill>
              </a:rPr>
              <a:t>Floral tape or wire</a:t>
            </a:r>
          </a:p>
          <a:p>
            <a:pPr lvl="1"/>
            <a:r>
              <a:rPr lang="en-US" dirty="0" smtClean="0">
                <a:solidFill>
                  <a:schemeClr val="tx1"/>
                </a:solidFill>
              </a:rPr>
              <a:t>Small pruners or a floral knife for cutting stems</a:t>
            </a:r>
          </a:p>
        </p:txBody>
      </p:sp>
    </p:spTree>
    <p:extLst>
      <p:ext uri="{BB962C8B-B14F-4D97-AF65-F5344CB8AC3E}">
        <p14:creationId xmlns:p14="http://schemas.microsoft.com/office/powerpoint/2010/main" val="4143465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1509490"/>
          </a:xfrm>
        </p:spPr>
        <p:txBody>
          <a:bodyPr>
            <a:normAutofit/>
          </a:bodyPr>
          <a:lstStyle/>
          <a:p>
            <a:r>
              <a:rPr lang="en-US" dirty="0" smtClean="0">
                <a:solidFill>
                  <a:schemeClr val="tx1"/>
                </a:solidFill>
              </a:rPr>
              <a:t>Arrangements and Judging Criteria</a:t>
            </a:r>
            <a:br>
              <a:rPr lang="en-US" dirty="0" smtClean="0">
                <a:solidFill>
                  <a:schemeClr val="tx1"/>
                </a:solidFill>
              </a:rPr>
            </a:br>
            <a:r>
              <a:rPr lang="en-US" sz="2700" u="sng" dirty="0" smtClean="0">
                <a:solidFill>
                  <a:schemeClr val="tx1"/>
                </a:solidFill>
              </a:rPr>
              <a:t>ARS Rose Show Styles</a:t>
            </a:r>
            <a:r>
              <a:rPr lang="en-US" dirty="0" smtClean="0">
                <a:solidFill>
                  <a:schemeClr val="tx1"/>
                </a:solidFill>
              </a:rPr>
              <a:t>		  </a:t>
            </a:r>
            <a:r>
              <a:rPr lang="en-US" sz="2700" u="sng" dirty="0" smtClean="0">
                <a:solidFill>
                  <a:schemeClr val="tx1"/>
                </a:solidFill>
              </a:rPr>
              <a:t>Judging Criteria</a:t>
            </a:r>
            <a:endParaRPr lang="en-US" sz="2700" u="sng" dirty="0">
              <a:solidFill>
                <a:schemeClr val="tx1"/>
              </a:solidFill>
            </a:endParaRPr>
          </a:p>
        </p:txBody>
      </p:sp>
      <p:sp>
        <p:nvSpPr>
          <p:cNvPr id="3" name="Content Placeholder 2"/>
          <p:cNvSpPr>
            <a:spLocks noGrp="1"/>
          </p:cNvSpPr>
          <p:nvPr>
            <p:ph sz="half" idx="1"/>
          </p:nvPr>
        </p:nvSpPr>
        <p:spPr/>
        <p:txBody>
          <a:bodyPr>
            <a:normAutofit fontScale="92500" lnSpcReduction="10000"/>
          </a:bodyPr>
          <a:lstStyle/>
          <a:p>
            <a:r>
              <a:rPr lang="en-US" dirty="0" smtClean="0">
                <a:solidFill>
                  <a:schemeClr val="tx1"/>
                </a:solidFill>
              </a:rPr>
              <a:t>Traditional</a:t>
            </a:r>
          </a:p>
          <a:p>
            <a:pPr lvl="1"/>
            <a:r>
              <a:rPr lang="en-US" dirty="0" smtClean="0">
                <a:solidFill>
                  <a:schemeClr val="tx1"/>
                </a:solidFill>
              </a:rPr>
              <a:t>Line</a:t>
            </a:r>
          </a:p>
          <a:p>
            <a:pPr lvl="1"/>
            <a:r>
              <a:rPr lang="en-US" dirty="0" smtClean="0">
                <a:solidFill>
                  <a:schemeClr val="tx1"/>
                </a:solidFill>
              </a:rPr>
              <a:t>Line/Mass</a:t>
            </a:r>
          </a:p>
          <a:p>
            <a:pPr lvl="1"/>
            <a:r>
              <a:rPr lang="en-US" dirty="0" smtClean="0">
                <a:solidFill>
                  <a:schemeClr val="tx1"/>
                </a:solidFill>
              </a:rPr>
              <a:t>Mass</a:t>
            </a:r>
          </a:p>
          <a:p>
            <a:r>
              <a:rPr lang="en-US" dirty="0" smtClean="0">
                <a:solidFill>
                  <a:schemeClr val="tx1"/>
                </a:solidFill>
              </a:rPr>
              <a:t>East Asian Style</a:t>
            </a:r>
          </a:p>
          <a:p>
            <a:pPr lvl="1"/>
            <a:r>
              <a:rPr lang="en-US" dirty="0" smtClean="0">
                <a:solidFill>
                  <a:schemeClr val="tx1"/>
                </a:solidFill>
              </a:rPr>
              <a:t>Low with water showing</a:t>
            </a:r>
          </a:p>
          <a:p>
            <a:pPr lvl="1"/>
            <a:r>
              <a:rPr lang="en-US" dirty="0" smtClean="0">
                <a:solidFill>
                  <a:schemeClr val="tx1"/>
                </a:solidFill>
              </a:rPr>
              <a:t>Tall container</a:t>
            </a:r>
          </a:p>
          <a:p>
            <a:pPr lvl="1"/>
            <a:r>
              <a:rPr lang="en-US" dirty="0" smtClean="0">
                <a:solidFill>
                  <a:schemeClr val="tx1"/>
                </a:solidFill>
              </a:rPr>
              <a:t>Freestyle</a:t>
            </a:r>
          </a:p>
          <a:p>
            <a:r>
              <a:rPr lang="en-US" dirty="0" smtClean="0">
                <a:solidFill>
                  <a:schemeClr val="tx1"/>
                </a:solidFill>
              </a:rPr>
              <a:t>Modern (Variety of Styles)</a:t>
            </a:r>
          </a:p>
          <a:p>
            <a:pPr marL="0" indent="0">
              <a:buNone/>
            </a:pPr>
            <a:r>
              <a:rPr lang="en-US" dirty="0" smtClean="0">
                <a:solidFill>
                  <a:schemeClr val="tx1"/>
                </a:solidFill>
              </a:rPr>
              <a:t>Both full size and miniature arrangements</a:t>
            </a:r>
          </a:p>
        </p:txBody>
      </p:sp>
      <p:sp>
        <p:nvSpPr>
          <p:cNvPr id="4" name="Content Placeholder 3"/>
          <p:cNvSpPr>
            <a:spLocks noGrp="1"/>
          </p:cNvSpPr>
          <p:nvPr>
            <p:ph sz="half" idx="2"/>
          </p:nvPr>
        </p:nvSpPr>
        <p:spPr/>
        <p:txBody>
          <a:bodyPr>
            <a:normAutofit fontScale="92500" lnSpcReduction="10000"/>
          </a:bodyPr>
          <a:lstStyle/>
          <a:p>
            <a:r>
              <a:rPr lang="en-US" dirty="0" smtClean="0">
                <a:solidFill>
                  <a:schemeClr val="tx1"/>
                </a:solidFill>
              </a:rPr>
              <a:t>Conformance – 15 points</a:t>
            </a:r>
          </a:p>
          <a:p>
            <a:r>
              <a:rPr lang="en-US" dirty="0" smtClean="0">
                <a:solidFill>
                  <a:schemeClr val="tx1"/>
                </a:solidFill>
              </a:rPr>
              <a:t>Design – 30 points</a:t>
            </a:r>
          </a:p>
          <a:p>
            <a:r>
              <a:rPr lang="en-US" dirty="0" smtClean="0">
                <a:solidFill>
                  <a:schemeClr val="tx1"/>
                </a:solidFill>
              </a:rPr>
              <a:t>Perfection of the Rose – 30 points</a:t>
            </a:r>
          </a:p>
          <a:p>
            <a:r>
              <a:rPr lang="en-US" dirty="0" smtClean="0">
                <a:solidFill>
                  <a:schemeClr val="tx1"/>
                </a:solidFill>
              </a:rPr>
              <a:t>Creativity and Expressiveness – 15 points</a:t>
            </a:r>
          </a:p>
          <a:p>
            <a:r>
              <a:rPr lang="en-US" dirty="0" smtClean="0">
                <a:solidFill>
                  <a:schemeClr val="tx1"/>
                </a:solidFill>
              </a:rPr>
              <a:t>Distinction – 10 points</a:t>
            </a:r>
          </a:p>
          <a:p>
            <a:pPr marL="0" indent="0">
              <a:buNone/>
            </a:pPr>
            <a:endParaRPr lang="en-US" dirty="0" smtClean="0">
              <a:solidFill>
                <a:schemeClr val="tx1"/>
              </a:solidFill>
            </a:endParaRPr>
          </a:p>
          <a:p>
            <a:pPr marL="0" indent="0">
              <a:buNone/>
            </a:pPr>
            <a:r>
              <a:rPr lang="en-US" dirty="0" smtClean="0">
                <a:solidFill>
                  <a:schemeClr val="tx1"/>
                </a:solidFill>
              </a:rPr>
              <a:t>Roses must be the dominant feature of arrangements for ARS Rose Shows</a:t>
            </a:r>
          </a:p>
          <a:p>
            <a:pPr marL="0" indent="0">
              <a:buNone/>
            </a:pPr>
            <a:r>
              <a:rPr lang="en-US" dirty="0" smtClean="0">
                <a:solidFill>
                  <a:schemeClr val="tx1"/>
                </a:solidFill>
              </a:rPr>
              <a:t>For awards, all roses must be arranger-grown - “AG” indicated on entry tag</a:t>
            </a:r>
          </a:p>
          <a:p>
            <a:pPr marL="0" indent="0">
              <a:buNone/>
            </a:pPr>
            <a:endParaRPr lang="en-US" dirty="0" smtClean="0">
              <a:solidFill>
                <a:schemeClr val="tx1"/>
              </a:solidFill>
            </a:endParaRPr>
          </a:p>
          <a:p>
            <a:endParaRPr lang="en-US" dirty="0" smtClean="0">
              <a:solidFill>
                <a:schemeClr val="tx1"/>
              </a:solidFill>
            </a:endParaRPr>
          </a:p>
          <a:p>
            <a:pPr lvl="1"/>
            <a:endParaRPr lang="en-US" dirty="0">
              <a:solidFill>
                <a:schemeClr val="tx1"/>
              </a:solidFill>
            </a:endParaRPr>
          </a:p>
        </p:txBody>
      </p:sp>
    </p:spTree>
    <p:extLst>
      <p:ext uri="{BB962C8B-B14F-4D97-AF65-F5344CB8AC3E}">
        <p14:creationId xmlns:p14="http://schemas.microsoft.com/office/powerpoint/2010/main" val="2828095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lstStyle/>
          <a:p>
            <a:r>
              <a:rPr lang="en-US" dirty="0" smtClean="0">
                <a:solidFill>
                  <a:schemeClr val="tx1"/>
                </a:solidFill>
              </a:rPr>
              <a:t>Traditional: Line Arrangements</a:t>
            </a:r>
            <a:endParaRPr lang="en-US"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081" y="1389165"/>
            <a:ext cx="2302676" cy="37054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811" y="1389165"/>
            <a:ext cx="2319208" cy="37033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2073" y="1389165"/>
            <a:ext cx="3233606" cy="3695549"/>
          </a:xfrm>
          <a:prstGeom prst="rect">
            <a:avLst/>
          </a:prstGeom>
        </p:spPr>
      </p:pic>
      <p:sp>
        <p:nvSpPr>
          <p:cNvPr id="7" name="TextBox 6"/>
          <p:cNvSpPr txBox="1"/>
          <p:nvPr/>
        </p:nvSpPr>
        <p:spPr>
          <a:xfrm>
            <a:off x="2468233" y="5436524"/>
            <a:ext cx="8678486"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Line should be clear and distinct</a:t>
            </a:r>
          </a:p>
          <a:p>
            <a:pPr marL="285750" indent="-285750">
              <a:buFont typeface="Arial" panose="020B0604020202020204" pitchFamily="34" charset="0"/>
              <a:buChar char="•"/>
            </a:pPr>
            <a:r>
              <a:rPr lang="en-US" dirty="0" smtClean="0"/>
              <a:t>Can have vertical, horizontal or diagonal orientation</a:t>
            </a:r>
          </a:p>
          <a:p>
            <a:pPr marL="285750" indent="-285750">
              <a:buFont typeface="Arial" panose="020B0604020202020204" pitchFamily="34" charset="0"/>
              <a:buChar char="•"/>
            </a:pPr>
            <a:r>
              <a:rPr lang="en-US" dirty="0" smtClean="0"/>
              <a:t>General rule of thumb for height: 1½ times the height of the vase</a:t>
            </a:r>
            <a:endParaRPr lang="en-US" dirty="0"/>
          </a:p>
        </p:txBody>
      </p:sp>
    </p:spTree>
    <p:extLst>
      <p:ext uri="{BB962C8B-B14F-4D97-AF65-F5344CB8AC3E}">
        <p14:creationId xmlns:p14="http://schemas.microsoft.com/office/powerpoint/2010/main" val="239173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126" y="326472"/>
            <a:ext cx="7119459" cy="6021555"/>
          </a:xfrm>
          <a:prstGeom prst="rect">
            <a:avLst/>
          </a:prstGeom>
        </p:spPr>
      </p:pic>
      <p:sp>
        <p:nvSpPr>
          <p:cNvPr id="3" name="TextBox 2"/>
          <p:cNvSpPr txBox="1"/>
          <p:nvPr/>
        </p:nvSpPr>
        <p:spPr>
          <a:xfrm>
            <a:off x="9808235" y="326472"/>
            <a:ext cx="1785667" cy="4031873"/>
          </a:xfrm>
          <a:prstGeom prst="rect">
            <a:avLst/>
          </a:prstGeom>
          <a:noFill/>
        </p:spPr>
        <p:txBody>
          <a:bodyPr wrap="square" rtlCol="0">
            <a:spAutoFit/>
          </a:bodyPr>
          <a:lstStyle/>
          <a:p>
            <a:r>
              <a:rPr lang="en-US" sz="3200" dirty="0" smtClean="0"/>
              <a:t>“They are not long, the days of wine and roses”</a:t>
            </a:r>
            <a:endParaRPr lang="en-US" sz="3200" dirty="0"/>
          </a:p>
        </p:txBody>
      </p:sp>
      <p:sp>
        <p:nvSpPr>
          <p:cNvPr id="4" name="TextBox 3"/>
          <p:cNvSpPr txBox="1"/>
          <p:nvPr/>
        </p:nvSpPr>
        <p:spPr>
          <a:xfrm>
            <a:off x="9808235" y="5147698"/>
            <a:ext cx="2199735" cy="1200329"/>
          </a:xfrm>
          <a:prstGeom prst="rect">
            <a:avLst/>
          </a:prstGeom>
          <a:noFill/>
        </p:spPr>
        <p:txBody>
          <a:bodyPr wrap="square" rtlCol="0">
            <a:spAutoFit/>
          </a:bodyPr>
          <a:lstStyle/>
          <a:p>
            <a:r>
              <a:rPr lang="en-US" dirty="0" smtClean="0"/>
              <a:t>Digital artwork </a:t>
            </a:r>
          </a:p>
          <a:p>
            <a:r>
              <a:rPr lang="en-US" dirty="0" smtClean="0"/>
              <a:t>With Paris de Yves</a:t>
            </a:r>
          </a:p>
          <a:p>
            <a:r>
              <a:rPr lang="en-US" dirty="0" smtClean="0"/>
              <a:t>St. Laurent as base photo</a:t>
            </a:r>
            <a:endParaRPr lang="en-US" dirty="0"/>
          </a:p>
        </p:txBody>
      </p:sp>
    </p:spTree>
    <p:extLst>
      <p:ext uri="{BB962C8B-B14F-4D97-AF65-F5344CB8AC3E}">
        <p14:creationId xmlns:p14="http://schemas.microsoft.com/office/powerpoint/2010/main" val="2366989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lstStyle/>
          <a:p>
            <a:r>
              <a:rPr lang="en-US" dirty="0" smtClean="0">
                <a:solidFill>
                  <a:schemeClr val="tx1"/>
                </a:solidFill>
              </a:rPr>
              <a:t>Traditional: Mass Arrangements</a:t>
            </a:r>
            <a:endParaRPr lang="en-US" dirty="0">
              <a:solidFill>
                <a:schemeClr val="tx1"/>
              </a:solidFill>
            </a:endParaRPr>
          </a:p>
        </p:txBody>
      </p:sp>
      <p:sp>
        <p:nvSpPr>
          <p:cNvPr id="7" name="TextBox 6"/>
          <p:cNvSpPr txBox="1"/>
          <p:nvPr/>
        </p:nvSpPr>
        <p:spPr>
          <a:xfrm>
            <a:off x="2468233" y="5436524"/>
            <a:ext cx="8678486"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Usually most difficult to do (in terms of a rose show) because mass designs require many flowers</a:t>
            </a:r>
          </a:p>
          <a:p>
            <a:pPr marL="285750" indent="-285750">
              <a:buFont typeface="Arial" panose="020B0604020202020204" pitchFamily="34" charset="0"/>
              <a:buChar char="•"/>
            </a:pPr>
            <a:r>
              <a:rPr lang="en-US" dirty="0"/>
              <a:t>S</a:t>
            </a:r>
            <a:r>
              <a:rPr lang="en-US" dirty="0" smtClean="0"/>
              <a:t>ymmetrical circular form</a:t>
            </a:r>
          </a:p>
          <a:p>
            <a:pPr marL="285750" indent="-285750">
              <a:buFont typeface="Arial" panose="020B0604020202020204" pitchFamily="34" charset="0"/>
              <a:buChar char="•"/>
            </a:pPr>
            <a:r>
              <a:rPr lang="en-US" dirty="0" smtClean="0"/>
              <a:t>Alternate spacing with roses and filler material(s)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924" y="1469314"/>
            <a:ext cx="3508496" cy="37697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795" y="1469314"/>
            <a:ext cx="3290526" cy="3768165"/>
          </a:xfrm>
          <a:prstGeom prst="rect">
            <a:avLst/>
          </a:prstGeom>
        </p:spPr>
      </p:pic>
    </p:spTree>
    <p:extLst>
      <p:ext uri="{BB962C8B-B14F-4D97-AF65-F5344CB8AC3E}">
        <p14:creationId xmlns:p14="http://schemas.microsoft.com/office/powerpoint/2010/main" val="2519959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lstStyle/>
          <a:p>
            <a:r>
              <a:rPr lang="en-US" dirty="0" smtClean="0">
                <a:solidFill>
                  <a:schemeClr val="tx1"/>
                </a:solidFill>
              </a:rPr>
              <a:t>Traditional: Line-Mass Arrangements</a:t>
            </a:r>
            <a:endParaRPr lang="en-US" dirty="0">
              <a:solidFill>
                <a:schemeClr val="tx1"/>
              </a:solidFill>
            </a:endParaRPr>
          </a:p>
        </p:txBody>
      </p:sp>
      <p:sp>
        <p:nvSpPr>
          <p:cNvPr id="7" name="TextBox 6"/>
          <p:cNvSpPr txBox="1"/>
          <p:nvPr/>
        </p:nvSpPr>
        <p:spPr>
          <a:xfrm>
            <a:off x="2468233" y="5436524"/>
            <a:ext cx="8678486"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Combine elements of line and mass designs</a:t>
            </a:r>
          </a:p>
          <a:p>
            <a:pPr marL="285750" indent="-285750">
              <a:buFont typeface="Arial" panose="020B0604020202020204" pitchFamily="34" charset="0"/>
              <a:buChar char="•"/>
            </a:pPr>
            <a:r>
              <a:rPr lang="en-US" dirty="0" smtClean="0"/>
              <a:t>Focal point, line and balancing flowers</a:t>
            </a:r>
          </a:p>
          <a:p>
            <a:pPr marL="285750" indent="-285750">
              <a:buFont typeface="Arial" panose="020B0604020202020204" pitchFamily="34" charset="0"/>
              <a:buChar char="•"/>
            </a:pPr>
            <a:r>
              <a:rPr lang="en-US" dirty="0" smtClean="0"/>
              <a:t>General rule of thumb for height: 1½ times the height of the vase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601" y="1354972"/>
            <a:ext cx="3256850" cy="394023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133" y="1492131"/>
            <a:ext cx="4078130" cy="36659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024" y="1354972"/>
            <a:ext cx="3152187" cy="3940234"/>
          </a:xfrm>
          <a:prstGeom prst="rect">
            <a:avLst/>
          </a:prstGeom>
        </p:spPr>
      </p:pic>
    </p:spTree>
    <p:extLst>
      <p:ext uri="{BB962C8B-B14F-4D97-AF65-F5344CB8AC3E}">
        <p14:creationId xmlns:p14="http://schemas.microsoft.com/office/powerpoint/2010/main" val="158961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normAutofit fontScale="90000"/>
          </a:bodyPr>
          <a:lstStyle/>
          <a:p>
            <a:r>
              <a:rPr lang="en-US" dirty="0" smtClean="0">
                <a:solidFill>
                  <a:schemeClr val="tx1"/>
                </a:solidFill>
              </a:rPr>
              <a:t>East Asian Style: Low With Water Showing</a:t>
            </a:r>
            <a:endParaRPr lang="en-US" dirty="0">
              <a:solidFill>
                <a:schemeClr val="tx1"/>
              </a:solidFill>
            </a:endParaRPr>
          </a:p>
        </p:txBody>
      </p:sp>
      <p:sp>
        <p:nvSpPr>
          <p:cNvPr id="7" name="TextBox 6"/>
          <p:cNvSpPr txBox="1"/>
          <p:nvPr/>
        </p:nvSpPr>
        <p:spPr>
          <a:xfrm>
            <a:off x="2501484" y="5540126"/>
            <a:ext cx="8678486"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Pin frog usually best as anchor for flowers</a:t>
            </a:r>
          </a:p>
          <a:p>
            <a:pPr marL="285750" indent="-285750">
              <a:buFont typeface="Arial" panose="020B0604020202020204" pitchFamily="34" charset="0"/>
              <a:buChar char="•"/>
            </a:pPr>
            <a:r>
              <a:rPr lang="en-US" dirty="0" smtClean="0"/>
              <a:t>Two or three flowers can make a beautiful arrangement</a:t>
            </a:r>
          </a:p>
          <a:p>
            <a:pPr marL="285750" indent="-285750">
              <a:buFont typeface="Arial" panose="020B0604020202020204" pitchFamily="34" charset="0"/>
              <a:buChar char="•"/>
            </a:pPr>
            <a:r>
              <a:rPr lang="en-US" dirty="0" smtClean="0"/>
              <a:t>Simplicity with design and filler material; don’t overdo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651" y="1446414"/>
            <a:ext cx="3207590" cy="38072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527" y="1745365"/>
            <a:ext cx="3580129" cy="30923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79305" y="1938024"/>
            <a:ext cx="3932881" cy="2949661"/>
          </a:xfrm>
          <a:prstGeom prst="rect">
            <a:avLst/>
          </a:prstGeom>
        </p:spPr>
      </p:pic>
    </p:spTree>
    <p:extLst>
      <p:ext uri="{BB962C8B-B14F-4D97-AF65-F5344CB8AC3E}">
        <p14:creationId xmlns:p14="http://schemas.microsoft.com/office/powerpoint/2010/main" val="2488028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normAutofit/>
          </a:bodyPr>
          <a:lstStyle/>
          <a:p>
            <a:r>
              <a:rPr lang="en-US" dirty="0" smtClean="0">
                <a:solidFill>
                  <a:schemeClr val="tx1"/>
                </a:solidFill>
              </a:rPr>
              <a:t>East Asian Style: Tall Container</a:t>
            </a:r>
            <a:endParaRPr lang="en-US" dirty="0">
              <a:solidFill>
                <a:schemeClr val="tx1"/>
              </a:solidFill>
            </a:endParaRPr>
          </a:p>
        </p:txBody>
      </p:sp>
      <p:sp>
        <p:nvSpPr>
          <p:cNvPr id="7" name="TextBox 6"/>
          <p:cNvSpPr txBox="1"/>
          <p:nvPr/>
        </p:nvSpPr>
        <p:spPr>
          <a:xfrm>
            <a:off x="2468233" y="5436524"/>
            <a:ext cx="8678486"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General support from structure of vase/container</a:t>
            </a:r>
          </a:p>
          <a:p>
            <a:pPr marL="285750" indent="-285750">
              <a:buFont typeface="Arial" panose="020B0604020202020204" pitchFamily="34" charset="0"/>
              <a:buChar char="•"/>
            </a:pPr>
            <a:r>
              <a:rPr lang="en-US" dirty="0" smtClean="0"/>
              <a:t>Smaller, narrow openings allow for arrangement w/out additional support</a:t>
            </a:r>
          </a:p>
          <a:p>
            <a:pPr marL="285750" indent="-285750">
              <a:buFont typeface="Arial" panose="020B0604020202020204" pitchFamily="34" charset="0"/>
              <a:buChar char="•"/>
            </a:pPr>
            <a:r>
              <a:rPr lang="en-US" dirty="0" smtClean="0"/>
              <a:t>For miniature arrangements, pay attention to height requirements and proportionality of roses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20089" y="1552320"/>
            <a:ext cx="3757354" cy="37573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28798" y="1899137"/>
            <a:ext cx="3757354" cy="28180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2986" y="1552320"/>
            <a:ext cx="3058435" cy="3761351"/>
          </a:xfrm>
          <a:prstGeom prst="rect">
            <a:avLst/>
          </a:prstGeom>
        </p:spPr>
      </p:pic>
    </p:spTree>
    <p:extLst>
      <p:ext uri="{BB962C8B-B14F-4D97-AF65-F5344CB8AC3E}">
        <p14:creationId xmlns:p14="http://schemas.microsoft.com/office/powerpoint/2010/main" val="351641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normAutofit/>
          </a:bodyPr>
          <a:lstStyle/>
          <a:p>
            <a:r>
              <a:rPr lang="en-US" dirty="0" smtClean="0">
                <a:solidFill>
                  <a:schemeClr val="tx1"/>
                </a:solidFill>
              </a:rPr>
              <a:t>East Asian Style: Comparison of Styles</a:t>
            </a:r>
            <a:endParaRPr lang="en-US" dirty="0">
              <a:solidFill>
                <a:schemeClr val="tx1"/>
              </a:solidFill>
            </a:endParaRPr>
          </a:p>
        </p:txBody>
      </p:sp>
      <p:sp>
        <p:nvSpPr>
          <p:cNvPr id="7" name="TextBox 6"/>
          <p:cNvSpPr txBox="1"/>
          <p:nvPr/>
        </p:nvSpPr>
        <p:spPr>
          <a:xfrm>
            <a:off x="2435629" y="5342321"/>
            <a:ext cx="871109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Arrangements by Kathy </a:t>
            </a:r>
            <a:r>
              <a:rPr lang="en-US" dirty="0" err="1" smtClean="0"/>
              <a:t>Monge</a:t>
            </a:r>
            <a:endParaRPr lang="en-US" dirty="0" smtClean="0"/>
          </a:p>
          <a:p>
            <a:pPr marL="285750" indent="-285750">
              <a:buFont typeface="Arial" panose="020B0604020202020204" pitchFamily="34" charset="0"/>
              <a:buChar char="•"/>
            </a:pPr>
            <a:r>
              <a:rPr lang="en-US" dirty="0" smtClean="0"/>
              <a:t>Left – Low with water showing; Right – Similar flowers in tall container</a:t>
            </a:r>
          </a:p>
          <a:p>
            <a:pPr marL="285750" indent="-285750">
              <a:buFont typeface="Arial" panose="020B0604020202020204" pitchFamily="34" charset="0"/>
              <a:buChar char="•"/>
            </a:pPr>
            <a:r>
              <a:rPr lang="en-US" dirty="0" smtClean="0"/>
              <a:t>Other category – freestyle – has slightly more freedom in arrangement style and composition (not often on show schedule)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776" y="1362114"/>
            <a:ext cx="3158835" cy="38899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665" y="1362114"/>
            <a:ext cx="3259401" cy="3889940"/>
          </a:xfrm>
          <a:prstGeom prst="rect">
            <a:avLst/>
          </a:prstGeom>
        </p:spPr>
      </p:pic>
    </p:spTree>
    <p:extLst>
      <p:ext uri="{BB962C8B-B14F-4D97-AF65-F5344CB8AC3E}">
        <p14:creationId xmlns:p14="http://schemas.microsoft.com/office/powerpoint/2010/main" val="4130990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lstStyle/>
          <a:p>
            <a:r>
              <a:rPr lang="en-US" dirty="0" smtClean="0">
                <a:solidFill>
                  <a:schemeClr val="tx1"/>
                </a:solidFill>
              </a:rPr>
              <a:t>Modern Arrangements: Varied Designs</a:t>
            </a:r>
            <a:endParaRPr lang="en-US" dirty="0">
              <a:solidFill>
                <a:schemeClr val="tx1"/>
              </a:solidFill>
            </a:endParaRPr>
          </a:p>
        </p:txBody>
      </p:sp>
      <p:sp>
        <p:nvSpPr>
          <p:cNvPr id="7" name="TextBox 6"/>
          <p:cNvSpPr txBox="1"/>
          <p:nvPr/>
        </p:nvSpPr>
        <p:spPr>
          <a:xfrm>
            <a:off x="2468233" y="5436524"/>
            <a:ext cx="8678486"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Design is usually specified in program.  Can be hanging/suspended, underwater, cylindrical or open to interpretation by the arranger</a:t>
            </a:r>
          </a:p>
          <a:p>
            <a:pPr marL="285750" indent="-285750">
              <a:buFont typeface="Arial" panose="020B0604020202020204" pitchFamily="34" charset="0"/>
              <a:buChar char="•"/>
            </a:pPr>
            <a:r>
              <a:rPr lang="en-US" dirty="0" smtClean="0"/>
              <a:t>Most freedom of design in modern category</a:t>
            </a:r>
          </a:p>
          <a:p>
            <a:pPr marL="285750" indent="-285750">
              <a:buFont typeface="Arial" panose="020B0604020202020204" pitchFamily="34" charset="0"/>
              <a:buChar char="•"/>
            </a:pPr>
            <a:r>
              <a:rPr lang="en-US" dirty="0" smtClean="0"/>
              <a:t>Wide variety of design options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297" y="1319645"/>
            <a:ext cx="2631598" cy="40768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968" y="1319645"/>
            <a:ext cx="3052900" cy="40690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770" y="1319645"/>
            <a:ext cx="3631106" cy="4069080"/>
          </a:xfrm>
          <a:prstGeom prst="rect">
            <a:avLst/>
          </a:prstGeom>
        </p:spPr>
      </p:pic>
    </p:spTree>
    <p:extLst>
      <p:ext uri="{BB962C8B-B14F-4D97-AF65-F5344CB8AC3E}">
        <p14:creationId xmlns:p14="http://schemas.microsoft.com/office/powerpoint/2010/main" val="2404223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647737"/>
          </a:xfrm>
        </p:spPr>
        <p:txBody>
          <a:bodyPr/>
          <a:lstStyle/>
          <a:p>
            <a:r>
              <a:rPr lang="en-US" dirty="0" smtClean="0"/>
              <a:t>Modern Arrangements: More Designs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409" y="1379912"/>
            <a:ext cx="3543893" cy="47449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01363" y="1973035"/>
            <a:ext cx="4744960" cy="3558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3458" y="1379911"/>
            <a:ext cx="2791154" cy="4744961"/>
          </a:xfrm>
          <a:prstGeom prst="rect">
            <a:avLst/>
          </a:prstGeom>
        </p:spPr>
      </p:pic>
    </p:spTree>
    <p:extLst>
      <p:ext uri="{BB962C8B-B14F-4D97-AF65-F5344CB8AC3E}">
        <p14:creationId xmlns:p14="http://schemas.microsoft.com/office/powerpoint/2010/main" val="4159092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r>
              <a:rPr lang="en-US" dirty="0" smtClean="0">
                <a:solidFill>
                  <a:schemeClr val="tx1"/>
                </a:solidFill>
              </a:rPr>
              <a:t>Practice Making an Arrangement</a:t>
            </a:r>
            <a:endParaRPr lang="en-US" dirty="0">
              <a:solidFill>
                <a:schemeClr val="tx1"/>
              </a:solidFill>
            </a:endParaRPr>
          </a:p>
        </p:txBody>
      </p:sp>
      <p:sp>
        <p:nvSpPr>
          <p:cNvPr id="3" name="Content Placeholder 2"/>
          <p:cNvSpPr>
            <a:spLocks noGrp="1"/>
          </p:cNvSpPr>
          <p:nvPr>
            <p:ph idx="1"/>
          </p:nvPr>
        </p:nvSpPr>
        <p:spPr>
          <a:xfrm>
            <a:off x="2589212" y="1457864"/>
            <a:ext cx="8915400" cy="4453358"/>
          </a:xfrm>
        </p:spPr>
        <p:txBody>
          <a:bodyPr>
            <a:normAutofit fontScale="92500" lnSpcReduction="10000"/>
          </a:bodyPr>
          <a:lstStyle/>
          <a:p>
            <a:r>
              <a:rPr lang="en-US" dirty="0" smtClean="0">
                <a:solidFill>
                  <a:schemeClr val="tx1"/>
                </a:solidFill>
              </a:rPr>
              <a:t>Look at your roses (or other flowers) and decide how many you have available, what type and what stage of bloom</a:t>
            </a:r>
          </a:p>
          <a:p>
            <a:r>
              <a:rPr lang="en-US" dirty="0" smtClean="0">
                <a:solidFill>
                  <a:schemeClr val="tx1"/>
                </a:solidFill>
              </a:rPr>
              <a:t>Pick an arrangement style appropriate for the roses/flowers you have</a:t>
            </a:r>
          </a:p>
          <a:p>
            <a:r>
              <a:rPr lang="en-US" dirty="0" smtClean="0">
                <a:solidFill>
                  <a:schemeClr val="tx1"/>
                </a:solidFill>
              </a:rPr>
              <a:t>Pick a container (Great sources for containers include your own shelves, stores like Home Goods, and even thrift shops and garage sales).  A good source of Ikebana materials and containers is Little Tokyo in downtown Los Angeles (and online) </a:t>
            </a:r>
          </a:p>
          <a:p>
            <a:r>
              <a:rPr lang="en-US" dirty="0" smtClean="0">
                <a:solidFill>
                  <a:schemeClr val="tx1"/>
                </a:solidFill>
              </a:rPr>
              <a:t>Pick your support mechanism, usually floral foam or a pin frog</a:t>
            </a:r>
          </a:p>
          <a:p>
            <a:pPr lvl="1"/>
            <a:r>
              <a:rPr lang="en-US" dirty="0" smtClean="0">
                <a:solidFill>
                  <a:schemeClr val="tx1"/>
                </a:solidFill>
              </a:rPr>
              <a:t>If using floral foam, soak foam in water first without pressing down, flip over after a few minutes so water absorbs evenly.  Consider adding a couple of packets of floral preservative to the water. Foam can be cut to size with a knife.</a:t>
            </a:r>
          </a:p>
          <a:p>
            <a:r>
              <a:rPr lang="en-US" dirty="0" smtClean="0">
                <a:solidFill>
                  <a:schemeClr val="tx1"/>
                </a:solidFill>
              </a:rPr>
              <a:t>Position support in vase/container and begin making an arrangement. If necessary, gently pull out and reinsert flower(s) to reposition.</a:t>
            </a:r>
          </a:p>
          <a:p>
            <a:r>
              <a:rPr lang="en-US" dirty="0" smtClean="0">
                <a:solidFill>
                  <a:schemeClr val="tx1"/>
                </a:solidFill>
              </a:rPr>
              <a:t>Finish by checking that floral foam is covered/not visible.  Insert added greenery to cover open spots if necessary.</a:t>
            </a:r>
          </a:p>
        </p:txBody>
      </p:sp>
    </p:spTree>
    <p:extLst>
      <p:ext uri="{BB962C8B-B14F-4D97-AF65-F5344CB8AC3E}">
        <p14:creationId xmlns:p14="http://schemas.microsoft.com/office/powerpoint/2010/main" val="1166946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r>
              <a:rPr lang="en-US" dirty="0" smtClean="0">
                <a:solidFill>
                  <a:schemeClr val="tx1"/>
                </a:solidFill>
              </a:rPr>
              <a:t>You’ve Practiced . . . Now What?</a:t>
            </a:r>
            <a:endParaRPr lang="en-US" dirty="0">
              <a:solidFill>
                <a:schemeClr val="tx1"/>
              </a:solidFill>
            </a:endParaRPr>
          </a:p>
        </p:txBody>
      </p:sp>
      <p:sp>
        <p:nvSpPr>
          <p:cNvPr id="3" name="Content Placeholder 2"/>
          <p:cNvSpPr>
            <a:spLocks noGrp="1"/>
          </p:cNvSpPr>
          <p:nvPr>
            <p:ph idx="1"/>
          </p:nvPr>
        </p:nvSpPr>
        <p:spPr>
          <a:xfrm>
            <a:off x="2589212" y="1457864"/>
            <a:ext cx="8915400" cy="4453358"/>
          </a:xfrm>
        </p:spPr>
        <p:txBody>
          <a:bodyPr>
            <a:normAutofit/>
          </a:bodyPr>
          <a:lstStyle/>
          <a:p>
            <a:r>
              <a:rPr lang="en-US" dirty="0" smtClean="0">
                <a:solidFill>
                  <a:schemeClr val="tx1"/>
                </a:solidFill>
              </a:rPr>
              <a:t>Take a photo or make an arrangement for yourself</a:t>
            </a:r>
          </a:p>
          <a:p>
            <a:r>
              <a:rPr lang="en-US" dirty="0" smtClean="0">
                <a:solidFill>
                  <a:schemeClr val="tx1"/>
                </a:solidFill>
              </a:rPr>
              <a:t>Take a photo or make an arrangement or product for someone else. </a:t>
            </a:r>
          </a:p>
          <a:p>
            <a:r>
              <a:rPr lang="en-US" dirty="0" smtClean="0">
                <a:solidFill>
                  <a:schemeClr val="tx1"/>
                </a:solidFill>
              </a:rPr>
              <a:t>Rose shows in </a:t>
            </a:r>
            <a:r>
              <a:rPr lang="en-US" dirty="0" smtClean="0">
                <a:solidFill>
                  <a:schemeClr val="tx1"/>
                </a:solidFill>
              </a:rPr>
              <a:t>fall – Orange County Rose Society rose show in October and possibly Coastal Rose Society/San Diego Rose Society show in Carlsbad</a:t>
            </a:r>
            <a:endParaRPr lang="en-US" dirty="0" smtClean="0">
              <a:solidFill>
                <a:schemeClr val="tx1"/>
              </a:solidFill>
            </a:endParaRPr>
          </a:p>
          <a:p>
            <a:r>
              <a:rPr lang="en-US" dirty="0" smtClean="0">
                <a:solidFill>
                  <a:schemeClr val="tx1"/>
                </a:solidFill>
              </a:rPr>
              <a:t>Take more pictures and practice making new arrangements with </a:t>
            </a:r>
            <a:r>
              <a:rPr lang="en-US" dirty="0" smtClean="0">
                <a:solidFill>
                  <a:schemeClr val="tx1"/>
                </a:solidFill>
              </a:rPr>
              <a:t>next blooms</a:t>
            </a:r>
            <a:endParaRPr lang="en-US" dirty="0" smtClean="0">
              <a:solidFill>
                <a:schemeClr val="tx1"/>
              </a:solidFill>
            </a:endParaRPr>
          </a:p>
          <a:p>
            <a:r>
              <a:rPr lang="en-US" dirty="0" smtClean="0">
                <a:solidFill>
                  <a:schemeClr val="tx1"/>
                </a:solidFill>
              </a:rPr>
              <a:t>Try to enter at least one photo and one arrangement at a rose show.  Judges usually offer comments on entry tags, and they are one of best sources for input and feedback.</a:t>
            </a:r>
          </a:p>
          <a:p>
            <a:r>
              <a:rPr lang="en-US" dirty="0" smtClean="0">
                <a:solidFill>
                  <a:schemeClr val="tx1"/>
                </a:solidFill>
              </a:rPr>
              <a:t>Please enter your photos and arrangements at the Orange County Rose Society rose show in October at the Nixon Presidential Library and Museum in Yorba Linda.  Novice categories are available.</a:t>
            </a:r>
          </a:p>
        </p:txBody>
      </p:sp>
    </p:spTree>
    <p:extLst>
      <p:ext uri="{BB962C8B-B14F-4D97-AF65-F5344CB8AC3E}">
        <p14:creationId xmlns:p14="http://schemas.microsoft.com/office/powerpoint/2010/main" val="526727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r>
              <a:rPr lang="en-US" dirty="0" smtClean="0">
                <a:solidFill>
                  <a:schemeClr val="tx1"/>
                </a:solidFill>
              </a:rPr>
              <a:t>More Examples and Things to Consider </a:t>
            </a:r>
            <a:endParaRPr lang="en-US" dirty="0">
              <a:solidFill>
                <a:schemeClr val="tx1"/>
              </a:solidFill>
            </a:endParaRPr>
          </a:p>
        </p:txBody>
      </p:sp>
      <p:sp>
        <p:nvSpPr>
          <p:cNvPr id="3" name="Content Placeholder 2"/>
          <p:cNvSpPr>
            <a:spLocks noGrp="1"/>
          </p:cNvSpPr>
          <p:nvPr>
            <p:ph idx="1"/>
          </p:nvPr>
        </p:nvSpPr>
        <p:spPr>
          <a:xfrm>
            <a:off x="2589212" y="1457864"/>
            <a:ext cx="8915400" cy="4453358"/>
          </a:xfrm>
        </p:spPr>
        <p:txBody>
          <a:bodyPr>
            <a:normAutofit/>
          </a:bodyPr>
          <a:lstStyle/>
          <a:p>
            <a:r>
              <a:rPr lang="en-US" dirty="0" smtClean="0">
                <a:solidFill>
                  <a:schemeClr val="tx1"/>
                </a:solidFill>
              </a:rPr>
              <a:t>Visit the OCRS Facebook page at </a:t>
            </a:r>
            <a:r>
              <a:rPr lang="en-US" b="1" dirty="0" smtClean="0">
                <a:solidFill>
                  <a:schemeClr val="bg2">
                    <a:lumMod val="50000"/>
                  </a:schemeClr>
                </a:solidFill>
                <a:hlinkClick r:id="rId2"/>
              </a:rPr>
              <a:t>http://www.facebook.com/orangecountyrosesociety</a:t>
            </a:r>
            <a:endParaRPr lang="en-US" b="1" dirty="0" smtClean="0">
              <a:solidFill>
                <a:schemeClr val="bg2">
                  <a:lumMod val="50000"/>
                </a:schemeClr>
              </a:solidFill>
            </a:endParaRPr>
          </a:p>
          <a:p>
            <a:pPr lvl="1"/>
            <a:r>
              <a:rPr lang="en-US" dirty="0" smtClean="0">
                <a:solidFill>
                  <a:schemeClr val="tx1"/>
                </a:solidFill>
              </a:rPr>
              <a:t>Photo album of members’ favorite roses and award-winning arrangements</a:t>
            </a:r>
          </a:p>
          <a:p>
            <a:r>
              <a:rPr lang="en-US" dirty="0" smtClean="0">
                <a:solidFill>
                  <a:schemeClr val="tx1"/>
                </a:solidFill>
              </a:rPr>
              <a:t>ARS 2024 Roses Wall Calendar Contest</a:t>
            </a:r>
          </a:p>
          <a:p>
            <a:pPr lvl="1"/>
            <a:r>
              <a:rPr lang="en-US" dirty="0">
                <a:solidFill>
                  <a:schemeClr val="tx1"/>
                </a:solidFill>
              </a:rPr>
              <a:t>Limit of 5 submissions per member; digital photographs only</a:t>
            </a:r>
          </a:p>
          <a:p>
            <a:pPr lvl="1"/>
            <a:r>
              <a:rPr lang="en-US" dirty="0">
                <a:solidFill>
                  <a:schemeClr val="tx1"/>
                </a:solidFill>
              </a:rPr>
              <a:t>Deadline for entry is June </a:t>
            </a:r>
            <a:r>
              <a:rPr lang="en-US" dirty="0" smtClean="0">
                <a:solidFill>
                  <a:schemeClr val="tx1"/>
                </a:solidFill>
              </a:rPr>
              <a:t>15; </a:t>
            </a:r>
            <a:r>
              <a:rPr lang="en-US" dirty="0">
                <a:solidFill>
                  <a:schemeClr val="tx1"/>
                </a:solidFill>
              </a:rPr>
              <a:t>see details in ARS American Rose </a:t>
            </a:r>
            <a:r>
              <a:rPr lang="en-US" dirty="0" smtClean="0">
                <a:solidFill>
                  <a:schemeClr val="tx1"/>
                </a:solidFill>
              </a:rPr>
              <a:t>magazine</a:t>
            </a:r>
          </a:p>
          <a:p>
            <a:r>
              <a:rPr lang="en-US" dirty="0" smtClean="0">
                <a:solidFill>
                  <a:schemeClr val="tx1"/>
                </a:solidFill>
              </a:rPr>
              <a:t>ARS Annual Photo Contest</a:t>
            </a:r>
          </a:p>
          <a:p>
            <a:pPr lvl="1"/>
            <a:r>
              <a:rPr lang="en-US" dirty="0" smtClean="0">
                <a:solidFill>
                  <a:schemeClr val="tx1"/>
                </a:solidFill>
              </a:rPr>
              <a:t>Classes include novice, experienced, masters and juniors</a:t>
            </a:r>
          </a:p>
          <a:p>
            <a:pPr lvl="1"/>
            <a:r>
              <a:rPr lang="en-US" dirty="0" smtClean="0">
                <a:solidFill>
                  <a:schemeClr val="tx1"/>
                </a:solidFill>
              </a:rPr>
              <a:t>Deadline for entry is November 5; see details in ARS American Rose magazine</a:t>
            </a:r>
          </a:p>
          <a:p>
            <a:pPr lvl="1"/>
            <a:r>
              <a:rPr lang="en-US" dirty="0" smtClean="0">
                <a:solidFill>
                  <a:schemeClr val="tx1"/>
                </a:solidFill>
              </a:rPr>
              <a:t>Photos displayed in American Rose magazine throughout the year</a:t>
            </a:r>
            <a:endParaRPr lang="en-US" dirty="0">
              <a:solidFill>
                <a:schemeClr val="tx1"/>
              </a:solidFill>
            </a:endParaRPr>
          </a:p>
          <a:p>
            <a:pPr marL="457200" lvl="1" indent="0">
              <a:buNone/>
            </a:pPr>
            <a:endParaRPr lang="en-US" dirty="0" smtClean="0"/>
          </a:p>
        </p:txBody>
      </p:sp>
    </p:spTree>
    <p:extLst>
      <p:ext uri="{BB962C8B-B14F-4D97-AF65-F5344CB8AC3E}">
        <p14:creationId xmlns:p14="http://schemas.microsoft.com/office/powerpoint/2010/main" val="701937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Getting Started with Photography</a:t>
            </a:r>
            <a:endParaRPr lang="en-US" dirty="0">
              <a:solidFill>
                <a:schemeClr val="tx1"/>
              </a:solidFill>
            </a:endParaRPr>
          </a:p>
        </p:txBody>
      </p:sp>
      <p:sp>
        <p:nvSpPr>
          <p:cNvPr id="3" name="Content Placeholder 2"/>
          <p:cNvSpPr>
            <a:spLocks noGrp="1"/>
          </p:cNvSpPr>
          <p:nvPr>
            <p:ph idx="1"/>
          </p:nvPr>
        </p:nvSpPr>
        <p:spPr>
          <a:xfrm>
            <a:off x="2589212" y="1535502"/>
            <a:ext cx="8915400" cy="4375720"/>
          </a:xfrm>
        </p:spPr>
        <p:txBody>
          <a:bodyPr>
            <a:normAutofit fontScale="92500" lnSpcReduction="10000"/>
          </a:bodyPr>
          <a:lstStyle/>
          <a:p>
            <a:r>
              <a:rPr lang="en-US" dirty="0" smtClean="0">
                <a:solidFill>
                  <a:schemeClr val="tx1"/>
                </a:solidFill>
              </a:rPr>
              <a:t>Presentation will focus on two of the basic elements of a good photograph: light and composition, then editing once the photo has been taken.</a:t>
            </a:r>
          </a:p>
          <a:p>
            <a:r>
              <a:rPr lang="en-US" dirty="0" smtClean="0">
                <a:solidFill>
                  <a:schemeClr val="tx1"/>
                </a:solidFill>
              </a:rPr>
              <a:t>Difficult to discuss all technical aspects of photography since some use SLR or other cameras, others use cell phones; differences between Android and iPhones and generations of each.</a:t>
            </a:r>
          </a:p>
          <a:p>
            <a:r>
              <a:rPr lang="en-US" dirty="0" smtClean="0">
                <a:solidFill>
                  <a:schemeClr val="tx1"/>
                </a:solidFill>
              </a:rPr>
              <a:t>May go without saying, but make sure before you get started that your batteries are charged and your lens is clean.</a:t>
            </a:r>
            <a:endParaRPr lang="en-US" dirty="0">
              <a:solidFill>
                <a:schemeClr val="tx1"/>
              </a:solidFill>
            </a:endParaRPr>
          </a:p>
          <a:p>
            <a:pPr marL="0" indent="0">
              <a:buNone/>
            </a:pPr>
            <a:r>
              <a:rPr lang="en-US" dirty="0">
                <a:solidFill>
                  <a:schemeClr val="tx1"/>
                </a:solidFill>
              </a:rPr>
              <a:t/>
            </a:r>
            <a:br>
              <a:rPr lang="en-US" dirty="0">
                <a:solidFill>
                  <a:schemeClr val="tx1"/>
                </a:solidFill>
              </a:rPr>
            </a:br>
            <a:r>
              <a:rPr lang="en-US" dirty="0" smtClean="0">
                <a:solidFill>
                  <a:schemeClr val="tx1"/>
                </a:solidFill>
              </a:rPr>
              <a:t>“The word ‘photography’ is a combination of the Greek root words ‘photo-,’ meaning ‘light,’ and ‘</a:t>
            </a:r>
            <a:r>
              <a:rPr lang="en-US" dirty="0" err="1" smtClean="0">
                <a:solidFill>
                  <a:schemeClr val="tx1"/>
                </a:solidFill>
              </a:rPr>
              <a:t>graphia</a:t>
            </a:r>
            <a:r>
              <a:rPr lang="en-US" dirty="0" smtClean="0">
                <a:solidFill>
                  <a:schemeClr val="tx1"/>
                </a:solidFill>
              </a:rPr>
              <a:t>,’ meaning ‘writing or drawing.’” </a:t>
            </a:r>
            <a:r>
              <a:rPr lang="en-US" sz="1200" dirty="0" smtClean="0">
                <a:solidFill>
                  <a:schemeClr val="tx1"/>
                </a:solidFill>
              </a:rPr>
              <a:t>From reference.com</a:t>
            </a:r>
          </a:p>
          <a:p>
            <a:pPr marL="0" indent="0">
              <a:buNone/>
            </a:pPr>
            <a:endParaRPr lang="en-US" sz="1200" dirty="0"/>
          </a:p>
          <a:p>
            <a:pPr marL="0" indent="0" algn="ctr">
              <a:buNone/>
            </a:pPr>
            <a:r>
              <a:rPr lang="en-US" sz="3200" dirty="0" smtClean="0">
                <a:solidFill>
                  <a:schemeClr val="tx1"/>
                </a:solidFill>
              </a:rPr>
              <a:t>IN TAKING YOUR PHOTOS, YOU ARE QUITE LITERALLY DRAWING WITH LIGHT</a:t>
            </a:r>
            <a:endParaRPr lang="en-US" sz="3200" dirty="0">
              <a:solidFill>
                <a:schemeClr val="tx1"/>
              </a:solidFill>
            </a:endParaRPr>
          </a:p>
        </p:txBody>
      </p:sp>
    </p:spTree>
    <p:extLst>
      <p:ext uri="{BB962C8B-B14F-4D97-AF65-F5344CB8AC3E}">
        <p14:creationId xmlns:p14="http://schemas.microsoft.com/office/powerpoint/2010/main" val="844041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pPr algn="ctr"/>
            <a:r>
              <a:rPr lang="en-US" dirty="0" smtClean="0">
                <a:solidFill>
                  <a:schemeClr val="tx1"/>
                </a:solidFill>
              </a:rPr>
              <a:t>Thank You!</a:t>
            </a:r>
            <a:endParaRPr lang="en-US" dirty="0">
              <a:solidFill>
                <a:schemeClr val="tx1"/>
              </a:solidFill>
            </a:endParaRPr>
          </a:p>
        </p:txBody>
      </p:sp>
      <p:sp>
        <p:nvSpPr>
          <p:cNvPr id="3" name="Content Placeholder 2"/>
          <p:cNvSpPr>
            <a:spLocks noGrp="1"/>
          </p:cNvSpPr>
          <p:nvPr>
            <p:ph idx="1"/>
          </p:nvPr>
        </p:nvSpPr>
        <p:spPr>
          <a:xfrm>
            <a:off x="2589212" y="1457864"/>
            <a:ext cx="8915400" cy="4453358"/>
          </a:xfrm>
        </p:spPr>
        <p:txBody>
          <a:bodyPr>
            <a:normAutofit lnSpcReduction="10000"/>
          </a:bodyPr>
          <a:lstStyle/>
          <a:p>
            <a:pPr marL="457200" lvl="1" indent="0" algn="ctr">
              <a:buNone/>
            </a:pPr>
            <a:r>
              <a:rPr lang="en-US" sz="2400" dirty="0" smtClean="0">
                <a:solidFill>
                  <a:schemeClr val="tx1"/>
                </a:solidFill>
              </a:rPr>
              <a:t>And remember:</a:t>
            </a:r>
          </a:p>
          <a:p>
            <a:pPr marL="457200" lvl="1" indent="0" algn="ctr">
              <a:buNone/>
            </a:pPr>
            <a:endParaRPr lang="en-US" dirty="0">
              <a:solidFill>
                <a:schemeClr val="tx1"/>
              </a:solidFill>
            </a:endParaRPr>
          </a:p>
          <a:p>
            <a:pPr marL="457200" lvl="1" indent="0" algn="ctr">
              <a:buNone/>
            </a:pPr>
            <a:r>
              <a:rPr lang="en-US" sz="3200" dirty="0" smtClean="0">
                <a:solidFill>
                  <a:schemeClr val="tx1"/>
                </a:solidFill>
              </a:rPr>
              <a:t>Practice</a:t>
            </a:r>
          </a:p>
          <a:p>
            <a:pPr marL="457200" lvl="1" indent="0" algn="ctr">
              <a:buNone/>
            </a:pPr>
            <a:endParaRPr lang="en-US" dirty="0">
              <a:solidFill>
                <a:schemeClr val="tx1"/>
              </a:solidFill>
            </a:endParaRPr>
          </a:p>
          <a:p>
            <a:pPr marL="457200" lvl="1" indent="0" algn="ctr">
              <a:buNone/>
            </a:pPr>
            <a:r>
              <a:rPr lang="en-US" sz="4400" dirty="0" smtClean="0">
                <a:solidFill>
                  <a:schemeClr val="tx1"/>
                </a:solidFill>
              </a:rPr>
              <a:t>Practice</a:t>
            </a:r>
          </a:p>
          <a:p>
            <a:pPr marL="457200" lvl="1" indent="0" algn="ctr">
              <a:buNone/>
            </a:pPr>
            <a:endParaRPr lang="en-US" dirty="0">
              <a:solidFill>
                <a:schemeClr val="tx1"/>
              </a:solidFill>
            </a:endParaRPr>
          </a:p>
          <a:p>
            <a:pPr marL="457200" lvl="1" indent="0" algn="ctr">
              <a:buNone/>
            </a:pPr>
            <a:r>
              <a:rPr lang="en-US" sz="5400" dirty="0" smtClean="0">
                <a:solidFill>
                  <a:schemeClr val="tx1"/>
                </a:solidFill>
              </a:rPr>
              <a:t>Practice  . . . </a:t>
            </a:r>
          </a:p>
          <a:p>
            <a:pPr marL="457200" lvl="1" indent="0" algn="ctr">
              <a:buNone/>
            </a:pPr>
            <a:r>
              <a:rPr lang="en-US" dirty="0">
                <a:solidFill>
                  <a:schemeClr val="tx1"/>
                </a:solidFill>
              </a:rPr>
              <a:t> </a:t>
            </a:r>
            <a:endParaRPr lang="en-US" dirty="0" smtClean="0">
              <a:solidFill>
                <a:schemeClr val="tx1"/>
              </a:solidFill>
            </a:endParaRPr>
          </a:p>
          <a:p>
            <a:pPr marL="457200" lvl="1" indent="0" algn="ctr">
              <a:buNone/>
            </a:pPr>
            <a:r>
              <a:rPr lang="en-US" sz="2000" dirty="0" smtClean="0">
                <a:solidFill>
                  <a:schemeClr val="tx1"/>
                </a:solidFill>
              </a:rPr>
              <a:t>(And then practice some more!)</a:t>
            </a:r>
          </a:p>
        </p:txBody>
      </p:sp>
    </p:spTree>
    <p:extLst>
      <p:ext uri="{BB962C8B-B14F-4D97-AF65-F5344CB8AC3E}">
        <p14:creationId xmlns:p14="http://schemas.microsoft.com/office/powerpoint/2010/main" val="3360765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r>
              <a:rPr lang="en-US" dirty="0" smtClean="0">
                <a:solidFill>
                  <a:schemeClr val="tx1"/>
                </a:solidFill>
              </a:rPr>
              <a:t>Photography and Light</a:t>
            </a:r>
            <a:endParaRPr lang="en-US" dirty="0">
              <a:solidFill>
                <a:schemeClr val="tx1"/>
              </a:solidFill>
            </a:endParaRPr>
          </a:p>
        </p:txBody>
      </p:sp>
      <p:sp>
        <p:nvSpPr>
          <p:cNvPr id="6" name="Sun 5"/>
          <p:cNvSpPr/>
          <p:nvPr/>
        </p:nvSpPr>
        <p:spPr>
          <a:xfrm>
            <a:off x="1647645" y="1578634"/>
            <a:ext cx="4804913" cy="455474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25086" y="1466491"/>
            <a:ext cx="4675517" cy="4524315"/>
          </a:xfrm>
          <a:prstGeom prst="rect">
            <a:avLst/>
          </a:prstGeom>
          <a:noFill/>
        </p:spPr>
        <p:txBody>
          <a:bodyPr wrap="square" rtlCol="0">
            <a:spAutoFit/>
          </a:bodyPr>
          <a:lstStyle/>
          <a:p>
            <a:r>
              <a:rPr lang="en-US" sz="3200" dirty="0" smtClean="0"/>
              <a:t>True or False:</a:t>
            </a:r>
          </a:p>
          <a:p>
            <a:endParaRPr lang="en-US" sz="3200" dirty="0"/>
          </a:p>
          <a:p>
            <a:r>
              <a:rPr lang="en-US" sz="3200" dirty="0" smtClean="0"/>
              <a:t>Since the sun is brightest in the middle of the day (around noon or so on a clear day), it is the best time of the day to take pictures.</a:t>
            </a:r>
            <a:endParaRPr lang="en-US" sz="3200" dirty="0"/>
          </a:p>
        </p:txBody>
      </p:sp>
    </p:spTree>
    <p:extLst>
      <p:ext uri="{BB962C8B-B14F-4D97-AF65-F5344CB8AC3E}">
        <p14:creationId xmlns:p14="http://schemas.microsoft.com/office/powerpoint/2010/main" val="234030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r>
              <a:rPr lang="en-US" dirty="0" smtClean="0">
                <a:solidFill>
                  <a:schemeClr val="tx1"/>
                </a:solidFill>
              </a:rPr>
              <a:t>Photography and Light</a:t>
            </a:r>
            <a:endParaRPr lang="en-US" dirty="0">
              <a:solidFill>
                <a:schemeClr val="tx1"/>
              </a:solidFill>
            </a:endParaRPr>
          </a:p>
        </p:txBody>
      </p:sp>
      <p:sp>
        <p:nvSpPr>
          <p:cNvPr id="6" name="Sun 5"/>
          <p:cNvSpPr/>
          <p:nvPr/>
        </p:nvSpPr>
        <p:spPr>
          <a:xfrm>
            <a:off x="1647645" y="1578634"/>
            <a:ext cx="4804913" cy="455474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81956" y="1354347"/>
            <a:ext cx="4718648" cy="4816703"/>
          </a:xfrm>
          <a:prstGeom prst="rect">
            <a:avLst/>
          </a:prstGeom>
          <a:noFill/>
        </p:spPr>
        <p:txBody>
          <a:bodyPr wrap="square" rtlCol="0">
            <a:spAutoFit/>
          </a:bodyPr>
          <a:lstStyle/>
          <a:p>
            <a:r>
              <a:rPr lang="en-US" sz="3200" dirty="0" smtClean="0"/>
              <a:t>False:</a:t>
            </a:r>
          </a:p>
          <a:p>
            <a:endParaRPr lang="en-US" sz="3200" dirty="0"/>
          </a:p>
          <a:p>
            <a:r>
              <a:rPr lang="en-US" sz="2700" dirty="0" smtClean="0"/>
              <a:t>Most people consider the early morning after sunrise or late afternoon (about an hour before sunset) as the best times for taking photos. This period is known as the “Golden Hour” when light is infused with more golden tones.</a:t>
            </a:r>
            <a:endParaRPr lang="en-US" sz="2700" dirty="0"/>
          </a:p>
        </p:txBody>
      </p:sp>
    </p:spTree>
    <p:extLst>
      <p:ext uri="{BB962C8B-B14F-4D97-AF65-F5344CB8AC3E}">
        <p14:creationId xmlns:p14="http://schemas.microsoft.com/office/powerpoint/2010/main" val="18751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0237"/>
          </a:xfrm>
        </p:spPr>
        <p:txBody>
          <a:bodyPr/>
          <a:lstStyle/>
          <a:p>
            <a:r>
              <a:rPr lang="en-US" dirty="0" smtClean="0">
                <a:solidFill>
                  <a:schemeClr val="tx1"/>
                </a:solidFill>
              </a:rPr>
              <a:t>Photography and Light</a:t>
            </a:r>
            <a:endParaRPr lang="en-US" dirty="0">
              <a:solidFill>
                <a:schemeClr val="tx1"/>
              </a:solidFill>
            </a:endParaRPr>
          </a:p>
        </p:txBody>
      </p:sp>
      <p:sp>
        <p:nvSpPr>
          <p:cNvPr id="7" name="TextBox 6"/>
          <p:cNvSpPr txBox="1"/>
          <p:nvPr/>
        </p:nvSpPr>
        <p:spPr>
          <a:xfrm>
            <a:off x="2665562" y="1315528"/>
            <a:ext cx="8635041" cy="1200329"/>
          </a:xfrm>
          <a:prstGeom prst="rect">
            <a:avLst/>
          </a:prstGeom>
          <a:noFill/>
        </p:spPr>
        <p:txBody>
          <a:bodyPr wrap="square" rtlCol="0">
            <a:spAutoFit/>
          </a:bodyPr>
          <a:lstStyle/>
          <a:p>
            <a:r>
              <a:rPr lang="en-US" sz="2400" u="sng" dirty="0" smtClean="0"/>
              <a:t>Exercise #1</a:t>
            </a:r>
            <a:r>
              <a:rPr lang="en-US" sz="2400" dirty="0" smtClean="0"/>
              <a:t>: Look at your garden (or wherever you are taking pictures) and see what light is best for the plants at a particular time of day.</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562" y="2627610"/>
            <a:ext cx="3400350" cy="27204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117" y="2627610"/>
            <a:ext cx="4179761" cy="3536830"/>
          </a:xfrm>
          <a:prstGeom prst="rect">
            <a:avLst/>
          </a:prstGeom>
        </p:spPr>
      </p:pic>
      <p:sp>
        <p:nvSpPr>
          <p:cNvPr id="5" name="TextBox 4"/>
          <p:cNvSpPr txBox="1"/>
          <p:nvPr/>
        </p:nvSpPr>
        <p:spPr>
          <a:xfrm>
            <a:off x="2592925" y="5459805"/>
            <a:ext cx="3778370" cy="830997"/>
          </a:xfrm>
          <a:prstGeom prst="rect">
            <a:avLst/>
          </a:prstGeom>
          <a:noFill/>
        </p:spPr>
        <p:txBody>
          <a:bodyPr wrap="square" rtlCol="0">
            <a:spAutoFit/>
          </a:bodyPr>
          <a:lstStyle/>
          <a:p>
            <a:r>
              <a:rPr lang="en-US" sz="1600" dirty="0" smtClean="0"/>
              <a:t>Above: Stainless Steel photo taken in the morning; at right: Brandy spray taken during Golden Hour</a:t>
            </a:r>
            <a:endParaRPr lang="en-US" sz="1600" dirty="0"/>
          </a:p>
        </p:txBody>
      </p:sp>
    </p:spTree>
    <p:extLst>
      <p:ext uri="{BB962C8B-B14F-4D97-AF65-F5344CB8AC3E}">
        <p14:creationId xmlns:p14="http://schemas.microsoft.com/office/powerpoint/2010/main" val="209191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7888" y="624110"/>
            <a:ext cx="8911687" cy="730237"/>
          </a:xfrm>
        </p:spPr>
        <p:txBody>
          <a:bodyPr/>
          <a:lstStyle/>
          <a:p>
            <a:r>
              <a:rPr lang="en-US" dirty="0" smtClean="0">
                <a:solidFill>
                  <a:schemeClr val="tx1"/>
                </a:solidFill>
              </a:rPr>
              <a:t>Photography and Light</a:t>
            </a:r>
            <a:endParaRPr lang="en-US" dirty="0">
              <a:solidFill>
                <a:schemeClr val="tx1"/>
              </a:solidFill>
            </a:endParaRPr>
          </a:p>
        </p:txBody>
      </p:sp>
      <p:sp>
        <p:nvSpPr>
          <p:cNvPr id="7" name="TextBox 6"/>
          <p:cNvSpPr txBox="1"/>
          <p:nvPr/>
        </p:nvSpPr>
        <p:spPr>
          <a:xfrm>
            <a:off x="2487888" y="1354347"/>
            <a:ext cx="4718649" cy="3477875"/>
          </a:xfrm>
          <a:prstGeom prst="rect">
            <a:avLst/>
          </a:prstGeom>
          <a:noFill/>
        </p:spPr>
        <p:txBody>
          <a:bodyPr wrap="square" rtlCol="0">
            <a:spAutoFit/>
          </a:bodyPr>
          <a:lstStyle/>
          <a:p>
            <a:r>
              <a:rPr lang="en-US" sz="2200" u="sng" dirty="0" smtClean="0"/>
              <a:t>Exercise #2</a:t>
            </a:r>
            <a:r>
              <a:rPr lang="en-US" sz="2200" dirty="0" smtClean="0"/>
              <a:t>: When your roses are in bloom, find a bloom you like.  Take a photograph of it from the exact same angle in the early morning, mid-morning, noon, late afternoon/Golden Hour and close to sunset, then compare the photos.  It is in this way that you begin to understand the relationship of light to the</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6537" y="1502842"/>
            <a:ext cx="4439123" cy="2956131"/>
          </a:xfrm>
          <a:prstGeom prst="rect">
            <a:avLst/>
          </a:prstGeom>
        </p:spPr>
      </p:pic>
      <p:sp>
        <p:nvSpPr>
          <p:cNvPr id="8" name="TextBox 7"/>
          <p:cNvSpPr txBox="1"/>
          <p:nvPr/>
        </p:nvSpPr>
        <p:spPr>
          <a:xfrm>
            <a:off x="2487888" y="4710022"/>
            <a:ext cx="9157772" cy="1107996"/>
          </a:xfrm>
          <a:prstGeom prst="rect">
            <a:avLst/>
          </a:prstGeom>
          <a:noFill/>
        </p:spPr>
        <p:txBody>
          <a:bodyPr wrap="square" rtlCol="0">
            <a:spAutoFit/>
          </a:bodyPr>
          <a:lstStyle/>
          <a:p>
            <a:r>
              <a:rPr lang="en-US" sz="2200" dirty="0"/>
              <a:t>pictures you have been and will be taking.  Is a rose not growing where you want to photograph it?  Cut it and take a picture of it elsewhere in the </a:t>
            </a:r>
            <a:r>
              <a:rPr lang="en-US" sz="2200" dirty="0" smtClean="0"/>
              <a:t>garden where the light is better.  </a:t>
            </a:r>
            <a:endParaRPr lang="en-US" sz="2200" dirty="0"/>
          </a:p>
        </p:txBody>
      </p:sp>
    </p:spTree>
    <p:extLst>
      <p:ext uri="{BB962C8B-B14F-4D97-AF65-F5344CB8AC3E}">
        <p14:creationId xmlns:p14="http://schemas.microsoft.com/office/powerpoint/2010/main" val="386259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7888" y="624110"/>
            <a:ext cx="8911687" cy="730237"/>
          </a:xfrm>
        </p:spPr>
        <p:txBody>
          <a:bodyPr/>
          <a:lstStyle/>
          <a:p>
            <a:r>
              <a:rPr lang="en-US" dirty="0" smtClean="0">
                <a:solidFill>
                  <a:schemeClr val="tx1"/>
                </a:solidFill>
              </a:rPr>
              <a:t>Photography and Light</a:t>
            </a:r>
            <a:endParaRPr lang="en-US" dirty="0">
              <a:solidFill>
                <a:schemeClr val="tx1"/>
              </a:solidFill>
            </a:endParaRPr>
          </a:p>
        </p:txBody>
      </p:sp>
      <p:sp>
        <p:nvSpPr>
          <p:cNvPr id="7" name="TextBox 6"/>
          <p:cNvSpPr txBox="1"/>
          <p:nvPr/>
        </p:nvSpPr>
        <p:spPr>
          <a:xfrm>
            <a:off x="2487888" y="1337094"/>
            <a:ext cx="8911687" cy="1785104"/>
          </a:xfrm>
          <a:prstGeom prst="rect">
            <a:avLst/>
          </a:prstGeom>
          <a:noFill/>
        </p:spPr>
        <p:txBody>
          <a:bodyPr wrap="square" rtlCol="0">
            <a:spAutoFit/>
          </a:bodyPr>
          <a:lstStyle/>
          <a:p>
            <a:r>
              <a:rPr lang="en-US" sz="2200" u="sng" dirty="0" smtClean="0"/>
              <a:t>Exercise #3</a:t>
            </a:r>
            <a:r>
              <a:rPr lang="en-US" sz="2200" dirty="0" smtClean="0"/>
              <a:t>: Don’t limit yourself to outdoor photos.  Cut a rose and bring it inside.  Take a photo next to a well-lit window. </a:t>
            </a:r>
            <a:r>
              <a:rPr lang="en-US" sz="2200" dirty="0"/>
              <a:t> </a:t>
            </a:r>
            <a:r>
              <a:rPr lang="en-US" sz="2200" dirty="0" smtClean="0"/>
              <a:t>Try a photo with flash, though close-up flash in photographing roses can be harsh.  Try photographing the bloom in a vase against one or more different backdrops.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340" y="3364302"/>
            <a:ext cx="3920104" cy="31350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599" y="2932981"/>
            <a:ext cx="2852694" cy="3566367"/>
          </a:xfrm>
          <a:prstGeom prst="rect">
            <a:avLst/>
          </a:prstGeom>
        </p:spPr>
      </p:pic>
      <p:sp>
        <p:nvSpPr>
          <p:cNvPr id="5" name="TextBox 4"/>
          <p:cNvSpPr txBox="1"/>
          <p:nvPr/>
        </p:nvSpPr>
        <p:spPr>
          <a:xfrm>
            <a:off x="2487888" y="3364302"/>
            <a:ext cx="1544128" cy="2677656"/>
          </a:xfrm>
          <a:prstGeom prst="rect">
            <a:avLst/>
          </a:prstGeom>
          <a:noFill/>
        </p:spPr>
        <p:txBody>
          <a:bodyPr wrap="square" rtlCol="0">
            <a:spAutoFit/>
          </a:bodyPr>
          <a:lstStyle/>
          <a:p>
            <a:r>
              <a:rPr lang="en-US" sz="1400" dirty="0" smtClean="0"/>
              <a:t>Rock ‘N Roll against black poster board; HM in 2022 ARS national photo contest. Gemini arrangement against black backdrop; 1</a:t>
            </a:r>
            <a:r>
              <a:rPr lang="en-US" sz="1400" baseline="30000" dirty="0" smtClean="0"/>
              <a:t>st</a:t>
            </a:r>
            <a:r>
              <a:rPr lang="en-US" sz="1400" dirty="0" smtClean="0"/>
              <a:t> place in 2022 ARS national photo contest.</a:t>
            </a:r>
          </a:p>
        </p:txBody>
      </p:sp>
    </p:spTree>
    <p:extLst>
      <p:ext uri="{BB962C8B-B14F-4D97-AF65-F5344CB8AC3E}">
        <p14:creationId xmlns:p14="http://schemas.microsoft.com/office/powerpoint/2010/main" val="287318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8864"/>
          </a:xfrm>
        </p:spPr>
        <p:txBody>
          <a:bodyPr/>
          <a:lstStyle/>
          <a:p>
            <a:r>
              <a:rPr lang="en-US" dirty="0" smtClean="0">
                <a:solidFill>
                  <a:schemeClr val="tx1"/>
                </a:solidFill>
              </a:rPr>
              <a:t>Photography and Composition</a:t>
            </a:r>
            <a:endParaRPr lang="en-US" dirty="0">
              <a:solidFill>
                <a:schemeClr val="tx1"/>
              </a:solidFill>
            </a:endParaRPr>
          </a:p>
        </p:txBody>
      </p:sp>
      <p:sp>
        <p:nvSpPr>
          <p:cNvPr id="3" name="Content Placeholder 2"/>
          <p:cNvSpPr>
            <a:spLocks noGrp="1"/>
          </p:cNvSpPr>
          <p:nvPr>
            <p:ph idx="1"/>
          </p:nvPr>
        </p:nvSpPr>
        <p:spPr>
          <a:xfrm>
            <a:off x="2589212" y="1362974"/>
            <a:ext cx="8915400" cy="2346384"/>
          </a:xfrm>
        </p:spPr>
        <p:txBody>
          <a:bodyPr>
            <a:normAutofit fontScale="92500" lnSpcReduction="10000"/>
          </a:bodyPr>
          <a:lstStyle/>
          <a:p>
            <a:r>
              <a:rPr lang="en-US" dirty="0" smtClean="0">
                <a:solidFill>
                  <a:schemeClr val="tx1"/>
                </a:solidFill>
              </a:rPr>
              <a:t>Composition was described by Dr. Susan Brandt Graham in a 2017 ARS presentation as “the arrangement of objects in a image to show rhythm or movement and guide the eye through the photograph.”</a:t>
            </a:r>
            <a:r>
              <a:rPr lang="en-US" dirty="0">
                <a:solidFill>
                  <a:schemeClr val="tx1"/>
                </a:solidFill>
              </a:rPr>
              <a:t> </a:t>
            </a:r>
            <a:endParaRPr lang="en-US" dirty="0" smtClean="0">
              <a:solidFill>
                <a:schemeClr val="tx1"/>
              </a:solidFill>
            </a:endParaRPr>
          </a:p>
          <a:p>
            <a:r>
              <a:rPr lang="en-US" dirty="0" smtClean="0">
                <a:solidFill>
                  <a:schemeClr val="tx1"/>
                </a:solidFill>
              </a:rPr>
              <a:t>Do </a:t>
            </a:r>
            <a:r>
              <a:rPr lang="en-US" dirty="0">
                <a:solidFill>
                  <a:schemeClr val="tx1"/>
                </a:solidFill>
              </a:rPr>
              <a:t>you want a shot that reflects a single rose/bloom or a spray, close-up or at a distance showing more of the plant? Begin thinking about that before taking the picture</a:t>
            </a:r>
            <a:r>
              <a:rPr lang="en-US" dirty="0" smtClean="0">
                <a:solidFill>
                  <a:schemeClr val="tx1"/>
                </a:solidFill>
              </a:rPr>
              <a:t>.</a:t>
            </a:r>
            <a:r>
              <a:rPr lang="en-US" dirty="0">
                <a:solidFill>
                  <a:schemeClr val="tx1"/>
                </a:solidFill>
              </a:rPr>
              <a:t> </a:t>
            </a:r>
            <a:endParaRPr lang="en-US" dirty="0" smtClean="0">
              <a:solidFill>
                <a:schemeClr val="tx1"/>
              </a:solidFill>
            </a:endParaRPr>
          </a:p>
          <a:p>
            <a:r>
              <a:rPr lang="en-US" dirty="0" smtClean="0">
                <a:solidFill>
                  <a:schemeClr val="tx1"/>
                </a:solidFill>
              </a:rPr>
              <a:t>Your goal, particularly for a photo entered in a rose show, </a:t>
            </a:r>
            <a:r>
              <a:rPr lang="en-US" dirty="0">
                <a:solidFill>
                  <a:schemeClr val="tx1"/>
                </a:solidFill>
              </a:rPr>
              <a:t>is to showcase the rose </a:t>
            </a:r>
            <a:r>
              <a:rPr lang="en-US" dirty="0" smtClean="0">
                <a:solidFill>
                  <a:schemeClr val="tx1"/>
                </a:solidFill>
              </a:rPr>
              <a:t>or part of the rose in </a:t>
            </a:r>
            <a:r>
              <a:rPr lang="en-US" dirty="0">
                <a:solidFill>
                  <a:schemeClr val="tx1"/>
                </a:solidFill>
              </a:rPr>
              <a:t>its most </a:t>
            </a:r>
            <a:r>
              <a:rPr lang="en-US" dirty="0" smtClean="0">
                <a:solidFill>
                  <a:schemeClr val="tx1"/>
                </a:solidFill>
              </a:rPr>
              <a:t>outstanding form and most favorable light</a:t>
            </a:r>
          </a:p>
          <a:p>
            <a:endParaRPr lang="en-US" dirty="0">
              <a:solidFill>
                <a:schemeClr val="tx1"/>
              </a:solidFill>
            </a:endParaRP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691" y="3808782"/>
            <a:ext cx="3211218" cy="27171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285" y="3808782"/>
            <a:ext cx="2179116" cy="17432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581" y="4881836"/>
            <a:ext cx="1893995" cy="15151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373" y="3808782"/>
            <a:ext cx="1770150" cy="2665889"/>
          </a:xfrm>
          <a:prstGeom prst="rect">
            <a:avLst/>
          </a:prstGeom>
        </p:spPr>
      </p:pic>
    </p:spTree>
    <p:extLst>
      <p:ext uri="{BB962C8B-B14F-4D97-AF65-F5344CB8AC3E}">
        <p14:creationId xmlns:p14="http://schemas.microsoft.com/office/powerpoint/2010/main" val="135229099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1606</TotalTime>
  <Words>2293</Words>
  <Application>Microsoft Office PowerPoint</Application>
  <PresentationFormat>Widescreen</PresentationFormat>
  <Paragraphs>182</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Century Gothic</vt:lpstr>
      <vt:lpstr>Wingdings 3</vt:lpstr>
      <vt:lpstr>Wisp</vt:lpstr>
      <vt:lpstr>Sharing the Beauty of Roses with Photos and Arrangements</vt:lpstr>
      <vt:lpstr>PowerPoint Presentation</vt:lpstr>
      <vt:lpstr>Getting Started with Photography</vt:lpstr>
      <vt:lpstr>Photography and Light</vt:lpstr>
      <vt:lpstr>Photography and Light</vt:lpstr>
      <vt:lpstr>Photography and Light</vt:lpstr>
      <vt:lpstr>Photography and Light</vt:lpstr>
      <vt:lpstr>Photography and Light</vt:lpstr>
      <vt:lpstr>Photography and Composition</vt:lpstr>
      <vt:lpstr>Photography and Composition</vt:lpstr>
      <vt:lpstr>Photography and Composition</vt:lpstr>
      <vt:lpstr>Editing Your Photos</vt:lpstr>
      <vt:lpstr>Editing Your Photos</vt:lpstr>
      <vt:lpstr>Printing Photos and Other Thoughts</vt:lpstr>
      <vt:lpstr>Getting Started with Arrangements</vt:lpstr>
      <vt:lpstr>Basic Equipment – Dried Arrangements</vt:lpstr>
      <vt:lpstr>Basic Equipment – Fresh Arrangements</vt:lpstr>
      <vt:lpstr>Arrangements and Judging Criteria ARS Rose Show Styles    Judging Criteria</vt:lpstr>
      <vt:lpstr>Traditional: Line Arrangements</vt:lpstr>
      <vt:lpstr>Traditional: Mass Arrangements</vt:lpstr>
      <vt:lpstr>Traditional: Line-Mass Arrangements</vt:lpstr>
      <vt:lpstr>East Asian Style: Low With Water Showing</vt:lpstr>
      <vt:lpstr>East Asian Style: Tall Container</vt:lpstr>
      <vt:lpstr>East Asian Style: Comparison of Styles</vt:lpstr>
      <vt:lpstr>Modern Arrangements: Varied Designs</vt:lpstr>
      <vt:lpstr>Modern Arrangements: More Designs</vt:lpstr>
      <vt:lpstr>Practice Making an Arrangement</vt:lpstr>
      <vt:lpstr>You’ve Practiced . . . Now What?</vt:lpstr>
      <vt:lpstr>More Examples and Things to Consider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the Beauty of Roses Indoors with Arrangements</dc:title>
  <dc:creator>DorothyB</dc:creator>
  <cp:lastModifiedBy>DorothyB</cp:lastModifiedBy>
  <cp:revision>120</cp:revision>
  <dcterms:created xsi:type="dcterms:W3CDTF">2023-02-08T14:58:46Z</dcterms:created>
  <dcterms:modified xsi:type="dcterms:W3CDTF">2023-06-01T18:52:52Z</dcterms:modified>
</cp:coreProperties>
</file>